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Abril Fatface" panose="020F0502020204030204"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5Kz9pasPbgBcSHLsvVke1lOFb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V Nair" userId="ce22dd2d07392e7e" providerId="LiveId" clId="{76C879D2-767C-4E36-A960-35BE1B3799A2}"/>
    <pc:docChg chg="modSld">
      <pc:chgData name="Gauri V Nair" userId="ce22dd2d07392e7e" providerId="LiveId" clId="{76C879D2-767C-4E36-A960-35BE1B3799A2}" dt="2025-05-02T02:00:26.531" v="0" actId="1037"/>
      <pc:docMkLst>
        <pc:docMk/>
      </pc:docMkLst>
      <pc:sldChg chg="modSp mod">
        <pc:chgData name="Gauri V Nair" userId="ce22dd2d07392e7e" providerId="LiveId" clId="{76C879D2-767C-4E36-A960-35BE1B3799A2}" dt="2025-05-02T02:00:26.531" v="0" actId="1037"/>
        <pc:sldMkLst>
          <pc:docMk/>
          <pc:sldMk cId="0" sldId="264"/>
        </pc:sldMkLst>
        <pc:picChg chg="mod">
          <ac:chgData name="Gauri V Nair" userId="ce22dd2d07392e7e" providerId="LiveId" clId="{76C879D2-767C-4E36-A960-35BE1B3799A2}" dt="2025-05-02T02:00:26.531" v="0" actId="1037"/>
          <ac:picMkLst>
            <pc:docMk/>
            <pc:sldMk cId="0" sldId="264"/>
            <ac:picMk id="30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e71727093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e71727093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34e71727093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4f9d4f4a0c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4f9d4f4a0c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4f9d4f4a0c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faa35093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faa35093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34faa350930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4e71727093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4e71727093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34e71727093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4e71727093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4e71727093_1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34e71727093_1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4e71727093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4e71727093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34e71727093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e71727093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e71727093_1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34e71727093_1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4faa350930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34faa35093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4faa350930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34faa35093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4faa350930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34faa350930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4faa350930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34faa350930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4faa350930_0_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34faa350930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4faa350930_0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34faa350930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4e71727093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4e71727093_1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34e71727093_1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4e71727093_1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34e71727093_1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4e71727093_1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34e71727093_1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4e71727093_1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34e71727093_1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4e71727093_1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4e71727093_1_2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34e71727093_1_2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4e71727093_1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34e71727093_1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4e71727093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4e71727093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4e71727093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4e7e9ef93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4e7e9ef93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34e7e9ef93e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4e7e9ef93e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4e7e9ef93e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4e7e9ef93e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4e7e9ef93e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4e7e9ef93e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34e7e9ef93e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4f9d4f4a0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4f9d4f4a0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34f9d4f4a0c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4e7172709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4e7172709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34e7172709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4e71727093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4e71727093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34e71727093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4e71727093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4e71727093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bhjhgbh</a:t>
            </a:r>
            <a:endParaRPr/>
          </a:p>
        </p:txBody>
      </p:sp>
      <p:sp>
        <p:nvSpPr>
          <p:cNvPr id="297" name="Google Shape;297;g34e71727093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39"/>
          <p:cNvSpPr>
            <a:spLocks noGrp="1"/>
          </p:cNvSpPr>
          <p:nvPr>
            <p:ph type="pic" idx="2"/>
          </p:nvPr>
        </p:nvSpPr>
        <p:spPr>
          <a:xfrm>
            <a:off x="0" y="0"/>
            <a:ext cx="12192000" cy="6858000"/>
          </a:xfrm>
          <a:prstGeom prst="rect">
            <a:avLst/>
          </a:prstGeom>
          <a:noFill/>
          <a:ln>
            <a:noFill/>
          </a:ln>
        </p:spPr>
      </p:sp>
      <p:sp>
        <p:nvSpPr>
          <p:cNvPr id="17" name="Google Shape;17;p39"/>
          <p:cNvSpPr txBox="1">
            <a:spLocks noGrp="1"/>
          </p:cNvSpPr>
          <p:nvPr>
            <p:ph type="subTitle" idx="1"/>
          </p:nvPr>
        </p:nvSpPr>
        <p:spPr>
          <a:xfrm>
            <a:off x="492918" y="5270086"/>
            <a:ext cx="8117840" cy="1062134"/>
          </a:xfrm>
          <a:prstGeom prst="rect">
            <a:avLst/>
          </a:prstGeom>
          <a:noFill/>
          <a:ln>
            <a:noFill/>
          </a:ln>
          <a:effectLst>
            <a:outerShdw blurRad="152422" dist="77657" sx="110000" sy="110000" algn="ctr" rotWithShape="0">
              <a:schemeClr val="dk1">
                <a:alpha val="92941"/>
              </a:schemeClr>
            </a:outerShdw>
          </a:effectLst>
        </p:spPr>
        <p:txBody>
          <a:bodyPr spcFirstLastPara="1" wrap="square" lIns="91425" tIns="45700" rIns="91425" bIns="45700" anchor="ctr" anchorCtr="0">
            <a:noAutofit/>
          </a:bodyPr>
          <a:lstStyle>
            <a:lvl1pPr lvl="0" algn="l">
              <a:lnSpc>
                <a:spcPct val="90000"/>
              </a:lnSpc>
              <a:spcBef>
                <a:spcPts val="1000"/>
              </a:spcBef>
              <a:spcAft>
                <a:spcPts val="0"/>
              </a:spcAft>
              <a:buClr>
                <a:schemeClr val="lt1"/>
              </a:buClr>
              <a:buSzPts val="2000"/>
              <a:buNone/>
              <a:defRPr sz="2000" cap="none">
                <a:solidFill>
                  <a:schemeClr val="lt1"/>
                </a:solidFill>
                <a:latin typeface="Avenir"/>
                <a:ea typeface="Avenir"/>
                <a:cs typeface="Avenir"/>
                <a:sym typeface="Avenir"/>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p:nvPr/>
        </p:nvSpPr>
        <p:spPr>
          <a:xfrm>
            <a:off x="0" y="3438706"/>
            <a:ext cx="9204267" cy="17099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 name="Google Shape;19;p39"/>
          <p:cNvSpPr txBox="1">
            <a:spLocks noGrp="1"/>
          </p:cNvSpPr>
          <p:nvPr>
            <p:ph type="ctrTitle"/>
          </p:nvPr>
        </p:nvSpPr>
        <p:spPr>
          <a:xfrm>
            <a:off x="0" y="3438706"/>
            <a:ext cx="9204267" cy="1709927"/>
          </a:xfrm>
          <a:prstGeom prst="rect">
            <a:avLst/>
          </a:prstGeom>
          <a:solidFill>
            <a:schemeClr val="accent1"/>
          </a:solidFill>
          <a:ln>
            <a:noFill/>
          </a:ln>
        </p:spPr>
        <p:txBody>
          <a:bodyPr spcFirstLastPara="1" wrap="square" lIns="1554475" tIns="182875" rIns="91425" bIns="45700" anchor="ctr" anchorCtr="0">
            <a:noAutofit/>
          </a:bodyPr>
          <a:lstStyle>
            <a:lvl1pPr lvl="0" algn="l">
              <a:lnSpc>
                <a:spcPct val="90000"/>
              </a:lnSpc>
              <a:spcBef>
                <a:spcPts val="0"/>
              </a:spcBef>
              <a:spcAft>
                <a:spcPts val="0"/>
              </a:spcAft>
              <a:buClr>
                <a:srgbClr val="213F5F"/>
              </a:buClr>
              <a:buSzPts val="7200"/>
              <a:buFont typeface="Abril Fatface"/>
              <a:buNone/>
              <a:defRPr sz="72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6"/>
        <p:cNvGrpSpPr/>
        <p:nvPr/>
      </p:nvGrpSpPr>
      <p:grpSpPr>
        <a:xfrm>
          <a:off x="0" y="0"/>
          <a:ext cx="0" cy="0"/>
          <a:chOff x="0" y="0"/>
          <a:chExt cx="0" cy="0"/>
        </a:xfrm>
      </p:grpSpPr>
      <p:sp>
        <p:nvSpPr>
          <p:cNvPr id="107" name="Google Shape;107;p48"/>
          <p:cNvSpPr/>
          <p:nvPr/>
        </p:nvSpPr>
        <p:spPr>
          <a:xfrm>
            <a:off x="0" y="5178127"/>
            <a:ext cx="12192000" cy="1679871"/>
          </a:xfrm>
          <a:prstGeom prst="rect">
            <a:avLst/>
          </a:prstGeom>
          <a:solidFill>
            <a:srgbClr val="98DF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8" name="Google Shape;108;p48"/>
          <p:cNvSpPr txBox="1">
            <a:spLocks noGrp="1"/>
          </p:cNvSpPr>
          <p:nvPr>
            <p:ph type="title"/>
          </p:nvPr>
        </p:nvSpPr>
        <p:spPr>
          <a:xfrm>
            <a:off x="384047" y="5614416"/>
            <a:ext cx="11430000" cy="914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48"/>
          <p:cNvSpPr>
            <a:spLocks noGrp="1"/>
          </p:cNvSpPr>
          <p:nvPr>
            <p:ph type="pic" idx="2"/>
          </p:nvPr>
        </p:nvSpPr>
        <p:spPr>
          <a:xfrm>
            <a:off x="0" y="-1"/>
            <a:ext cx="12192000" cy="5178127"/>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0"/>
        <p:cNvGrpSpPr/>
        <p:nvPr/>
      </p:nvGrpSpPr>
      <p:grpSpPr>
        <a:xfrm>
          <a:off x="0" y="0"/>
          <a:ext cx="0" cy="0"/>
          <a:chOff x="0" y="0"/>
          <a:chExt cx="0" cy="0"/>
        </a:xfrm>
      </p:grpSpPr>
      <p:sp>
        <p:nvSpPr>
          <p:cNvPr id="111" name="Google Shape;111;p49"/>
          <p:cNvSpPr>
            <a:spLocks noGrp="1"/>
          </p:cNvSpPr>
          <p:nvPr>
            <p:ph type="pic" idx="2"/>
          </p:nvPr>
        </p:nvSpPr>
        <p:spPr>
          <a:xfrm>
            <a:off x="0" y="0"/>
            <a:ext cx="3049524" cy="6858000"/>
          </a:xfrm>
          <a:prstGeom prst="rect">
            <a:avLst/>
          </a:prstGeom>
          <a:noFill/>
          <a:ln>
            <a:noFill/>
          </a:ln>
        </p:spPr>
      </p:sp>
      <p:sp>
        <p:nvSpPr>
          <p:cNvPr id="112" name="Google Shape;112;p49"/>
          <p:cNvSpPr/>
          <p:nvPr/>
        </p:nvSpPr>
        <p:spPr>
          <a:xfrm>
            <a:off x="3049525" y="1"/>
            <a:ext cx="9142476" cy="172877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2"/>
              </a:solidFill>
              <a:latin typeface="Avenir"/>
              <a:ea typeface="Avenir"/>
              <a:cs typeface="Avenir"/>
              <a:sym typeface="Avenir"/>
            </a:endParaRPr>
          </a:p>
        </p:txBody>
      </p:sp>
      <p:sp>
        <p:nvSpPr>
          <p:cNvPr id="113" name="Google Shape;113;p49"/>
          <p:cNvSpPr txBox="1">
            <a:spLocks noGrp="1"/>
          </p:cNvSpPr>
          <p:nvPr>
            <p:ph type="body" idx="1"/>
          </p:nvPr>
        </p:nvSpPr>
        <p:spPr>
          <a:xfrm>
            <a:off x="3542441" y="2480479"/>
            <a:ext cx="2562629" cy="318102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49"/>
          <p:cNvSpPr txBox="1">
            <a:spLocks noGrp="1"/>
          </p:cNvSpPr>
          <p:nvPr>
            <p:ph type="body" idx="3"/>
          </p:nvPr>
        </p:nvSpPr>
        <p:spPr>
          <a:xfrm>
            <a:off x="6391238" y="2480479"/>
            <a:ext cx="2562629" cy="318102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49"/>
          <p:cNvSpPr txBox="1">
            <a:spLocks noGrp="1"/>
          </p:cNvSpPr>
          <p:nvPr>
            <p:ph type="body" idx="4"/>
          </p:nvPr>
        </p:nvSpPr>
        <p:spPr>
          <a:xfrm>
            <a:off x="9239511" y="2480479"/>
            <a:ext cx="2475162" cy="318102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9"/>
          <p:cNvSpPr txBox="1">
            <a:spLocks noGrp="1"/>
          </p:cNvSpPr>
          <p:nvPr>
            <p:ph type="title"/>
          </p:nvPr>
        </p:nvSpPr>
        <p:spPr>
          <a:xfrm>
            <a:off x="3542440" y="428844"/>
            <a:ext cx="8172231" cy="1014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Abril Fatface"/>
              <a:buNone/>
              <a:defRPr sz="5400">
                <a:solidFill>
                  <a:schemeClr val="lt1"/>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9"/>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18" name="Google Shape;118;p49"/>
          <p:cNvSpPr txBox="1">
            <a:spLocks noGrp="1"/>
          </p:cNvSpPr>
          <p:nvPr>
            <p:ph type="ftr" idx="11"/>
          </p:nvPr>
        </p:nvSpPr>
        <p:spPr>
          <a:xfrm>
            <a:off x="3567948" y="6356350"/>
            <a:ext cx="264925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49"/>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hree Photos">
  <p:cSld name="Content Three Photos">
    <p:bg>
      <p:bgPr>
        <a:solidFill>
          <a:srgbClr val="94C2CB"/>
        </a:solidFill>
        <a:effectLst/>
      </p:bgPr>
    </p:bg>
    <p:spTree>
      <p:nvGrpSpPr>
        <p:cNvPr id="1" name="Shape 120"/>
        <p:cNvGrpSpPr/>
        <p:nvPr/>
      </p:nvGrpSpPr>
      <p:grpSpPr>
        <a:xfrm>
          <a:off x="0" y="0"/>
          <a:ext cx="0" cy="0"/>
          <a:chOff x="0" y="0"/>
          <a:chExt cx="0" cy="0"/>
        </a:xfrm>
      </p:grpSpPr>
      <p:sp>
        <p:nvSpPr>
          <p:cNvPr id="121" name="Google Shape;121;p50"/>
          <p:cNvSpPr txBox="1">
            <a:spLocks noGrp="1"/>
          </p:cNvSpPr>
          <p:nvPr>
            <p:ph type="title"/>
          </p:nvPr>
        </p:nvSpPr>
        <p:spPr>
          <a:xfrm>
            <a:off x="492918" y="447317"/>
            <a:ext cx="8163532" cy="9740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05400"/>
              </a:buClr>
              <a:buSzPts val="5400"/>
              <a:buFont typeface="Abril Fatface"/>
              <a:buNone/>
              <a:defRPr sz="5400">
                <a:solidFill>
                  <a:srgbClr val="A05400"/>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50"/>
          <p:cNvSpPr txBox="1">
            <a:spLocks noGrp="1"/>
          </p:cNvSpPr>
          <p:nvPr>
            <p:ph type="body" idx="1"/>
          </p:nvPr>
        </p:nvSpPr>
        <p:spPr>
          <a:xfrm>
            <a:off x="530255" y="2059572"/>
            <a:ext cx="2560320" cy="101820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8ECD4"/>
              </a:buClr>
              <a:buSzPts val="7200"/>
              <a:buNone/>
              <a:defRPr sz="7200">
                <a:solidFill>
                  <a:srgbClr val="F8ECD4"/>
                </a:solidFill>
                <a:latin typeface="Abril Fatface"/>
                <a:ea typeface="Abril Fatface"/>
                <a:cs typeface="Abril Fatface"/>
                <a:sym typeface="Abril Fatfac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50"/>
          <p:cNvSpPr txBox="1">
            <a:spLocks noGrp="1"/>
          </p:cNvSpPr>
          <p:nvPr>
            <p:ph type="body" idx="2"/>
          </p:nvPr>
        </p:nvSpPr>
        <p:spPr>
          <a:xfrm>
            <a:off x="511675" y="3103182"/>
            <a:ext cx="2560320" cy="609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8ECD4"/>
              </a:buClr>
              <a:buSzPts val="2400"/>
              <a:buNone/>
              <a:defRPr sz="2400">
                <a:solidFill>
                  <a:srgbClr val="F8ECD4"/>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50"/>
          <p:cNvSpPr txBox="1">
            <a:spLocks noGrp="1"/>
          </p:cNvSpPr>
          <p:nvPr>
            <p:ph type="body" idx="3"/>
          </p:nvPr>
        </p:nvSpPr>
        <p:spPr>
          <a:xfrm>
            <a:off x="492917" y="3776472"/>
            <a:ext cx="2560320" cy="216335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1pPr>
            <a:lvl2pPr marL="914400" lvl="1"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50"/>
          <p:cNvSpPr txBox="1">
            <a:spLocks noGrp="1"/>
          </p:cNvSpPr>
          <p:nvPr>
            <p:ph type="body" idx="4"/>
          </p:nvPr>
        </p:nvSpPr>
        <p:spPr>
          <a:xfrm>
            <a:off x="3362052" y="2059572"/>
            <a:ext cx="2560320" cy="101820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8ECD4"/>
              </a:buClr>
              <a:buSzPts val="7200"/>
              <a:buNone/>
              <a:defRPr sz="7200">
                <a:solidFill>
                  <a:srgbClr val="F8ECD4"/>
                </a:solidFill>
                <a:latin typeface="Abril Fatface"/>
                <a:ea typeface="Abril Fatface"/>
                <a:cs typeface="Abril Fatface"/>
                <a:sym typeface="Abril Fatfac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50"/>
          <p:cNvSpPr txBox="1">
            <a:spLocks noGrp="1"/>
          </p:cNvSpPr>
          <p:nvPr>
            <p:ph type="body" idx="5"/>
          </p:nvPr>
        </p:nvSpPr>
        <p:spPr>
          <a:xfrm>
            <a:off x="3343472" y="3103182"/>
            <a:ext cx="2560320" cy="609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8ECD4"/>
              </a:buClr>
              <a:buSzPts val="2400"/>
              <a:buNone/>
              <a:defRPr sz="2400">
                <a:solidFill>
                  <a:srgbClr val="F8ECD4"/>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7" name="Google Shape;127;p50"/>
          <p:cNvSpPr txBox="1">
            <a:spLocks noGrp="1"/>
          </p:cNvSpPr>
          <p:nvPr>
            <p:ph type="body" idx="6"/>
          </p:nvPr>
        </p:nvSpPr>
        <p:spPr>
          <a:xfrm>
            <a:off x="3324712" y="3776472"/>
            <a:ext cx="2560320" cy="216335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1pPr>
            <a:lvl2pPr marL="914400" lvl="1"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50"/>
          <p:cNvSpPr txBox="1">
            <a:spLocks noGrp="1"/>
          </p:cNvSpPr>
          <p:nvPr>
            <p:ph type="body" idx="7"/>
          </p:nvPr>
        </p:nvSpPr>
        <p:spPr>
          <a:xfrm>
            <a:off x="6147783" y="2059572"/>
            <a:ext cx="2508668" cy="101820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F8ECD4"/>
              </a:buClr>
              <a:buSzPts val="7200"/>
              <a:buNone/>
              <a:defRPr sz="7200">
                <a:solidFill>
                  <a:srgbClr val="F8ECD4"/>
                </a:solidFill>
                <a:latin typeface="Abril Fatface"/>
                <a:ea typeface="Abril Fatface"/>
                <a:cs typeface="Abril Fatface"/>
                <a:sym typeface="Abril Fatfac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50"/>
          <p:cNvSpPr txBox="1">
            <a:spLocks noGrp="1"/>
          </p:cNvSpPr>
          <p:nvPr>
            <p:ph type="body" idx="8"/>
          </p:nvPr>
        </p:nvSpPr>
        <p:spPr>
          <a:xfrm>
            <a:off x="6129203" y="3103182"/>
            <a:ext cx="2527247" cy="609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8ECD4"/>
              </a:buClr>
              <a:buSzPts val="2400"/>
              <a:buNone/>
              <a:defRPr sz="2400">
                <a:solidFill>
                  <a:srgbClr val="F8ECD4"/>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0" name="Google Shape;130;p50"/>
          <p:cNvSpPr txBox="1">
            <a:spLocks noGrp="1"/>
          </p:cNvSpPr>
          <p:nvPr>
            <p:ph type="body" idx="9"/>
          </p:nvPr>
        </p:nvSpPr>
        <p:spPr>
          <a:xfrm>
            <a:off x="6099048" y="3776472"/>
            <a:ext cx="2557402" cy="216335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1pPr>
            <a:lvl2pPr marL="914400" lvl="1"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50"/>
          <p:cNvSpPr>
            <a:spLocks noGrp="1"/>
          </p:cNvSpPr>
          <p:nvPr>
            <p:ph type="pic" idx="13"/>
          </p:nvPr>
        </p:nvSpPr>
        <p:spPr>
          <a:xfrm>
            <a:off x="9157764" y="0"/>
            <a:ext cx="3044952" cy="6858000"/>
          </a:xfrm>
          <a:prstGeom prst="rect">
            <a:avLst/>
          </a:prstGeom>
          <a:noFill/>
          <a:ln>
            <a:noFill/>
          </a:ln>
        </p:spPr>
      </p:sp>
      <p:sp>
        <p:nvSpPr>
          <p:cNvPr id="132" name="Google Shape;132;p50"/>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33" name="Google Shape;133;p50"/>
          <p:cNvSpPr txBox="1">
            <a:spLocks noGrp="1"/>
          </p:cNvSpPr>
          <p:nvPr>
            <p:ph type="dt" idx="10"/>
          </p:nvPr>
        </p:nvSpPr>
        <p:spPr>
          <a:xfrm>
            <a:off x="6569374" y="6356350"/>
            <a:ext cx="208707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50"/>
          <p:cNvSpPr txBox="1">
            <a:spLocks noGrp="1"/>
          </p:cNvSpPr>
          <p:nvPr>
            <p:ph type="ftr" idx="11"/>
          </p:nvPr>
        </p:nvSpPr>
        <p:spPr>
          <a:xfrm>
            <a:off x="2865020" y="6356350"/>
            <a:ext cx="329806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35"/>
        <p:cNvGrpSpPr/>
        <p:nvPr/>
      </p:nvGrpSpPr>
      <p:grpSpPr>
        <a:xfrm>
          <a:off x="0" y="0"/>
          <a:ext cx="0" cy="0"/>
          <a:chOff x="0" y="0"/>
          <a:chExt cx="0" cy="0"/>
        </a:xfrm>
      </p:grpSpPr>
      <p:sp>
        <p:nvSpPr>
          <p:cNvPr id="136" name="Google Shape;136;p51"/>
          <p:cNvSpPr txBox="1">
            <a:spLocks noGrp="1"/>
          </p:cNvSpPr>
          <p:nvPr>
            <p:ph type="title"/>
          </p:nvPr>
        </p:nvSpPr>
        <p:spPr>
          <a:xfrm>
            <a:off x="493776" y="365760"/>
            <a:ext cx="11219688"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1"/>
          <p:cNvSpPr txBox="1">
            <a:spLocks noGrp="1"/>
          </p:cNvSpPr>
          <p:nvPr>
            <p:ph type="dt" idx="10"/>
          </p:nvPr>
        </p:nvSpPr>
        <p:spPr>
          <a:xfrm>
            <a:off x="9067800" y="6356350"/>
            <a:ext cx="26456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1"/>
          <p:cNvSpPr txBox="1">
            <a:spLocks noGrp="1"/>
          </p:cNvSpPr>
          <p:nvPr>
            <p:ph type="sldNum" idx="12"/>
          </p:nvPr>
        </p:nvSpPr>
        <p:spPr>
          <a:xfrm>
            <a:off x="493776" y="6356350"/>
            <a:ext cx="99212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40" name="Google Shape;140;p51"/>
          <p:cNvSpPr txBox="1">
            <a:spLocks noGrp="1"/>
          </p:cNvSpPr>
          <p:nvPr>
            <p:ph type="body" idx="1"/>
          </p:nvPr>
        </p:nvSpPr>
        <p:spPr>
          <a:xfrm>
            <a:off x="493776" y="1858963"/>
            <a:ext cx="11219688" cy="38290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Text">
  <p:cSld name="Full Text">
    <p:spTree>
      <p:nvGrpSpPr>
        <p:cNvPr id="1" name="Shape 141"/>
        <p:cNvGrpSpPr/>
        <p:nvPr/>
      </p:nvGrpSpPr>
      <p:grpSpPr>
        <a:xfrm>
          <a:off x="0" y="0"/>
          <a:ext cx="0" cy="0"/>
          <a:chOff x="0" y="0"/>
          <a:chExt cx="0" cy="0"/>
        </a:xfrm>
      </p:grpSpPr>
      <p:sp>
        <p:nvSpPr>
          <p:cNvPr id="142" name="Google Shape;142;p52"/>
          <p:cNvSpPr txBox="1">
            <a:spLocks noGrp="1"/>
          </p:cNvSpPr>
          <p:nvPr>
            <p:ph type="body" idx="1"/>
          </p:nvPr>
        </p:nvSpPr>
        <p:spPr>
          <a:xfrm>
            <a:off x="3567949" y="3511296"/>
            <a:ext cx="2496312" cy="21534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6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52"/>
          <p:cNvSpPr txBox="1">
            <a:spLocks noGrp="1"/>
          </p:cNvSpPr>
          <p:nvPr>
            <p:ph type="body" idx="2"/>
          </p:nvPr>
        </p:nvSpPr>
        <p:spPr>
          <a:xfrm>
            <a:off x="6453894" y="3511296"/>
            <a:ext cx="2615184" cy="21534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6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52"/>
          <p:cNvSpPr txBox="1">
            <a:spLocks noGrp="1"/>
          </p:cNvSpPr>
          <p:nvPr>
            <p:ph type="body" idx="3"/>
          </p:nvPr>
        </p:nvSpPr>
        <p:spPr>
          <a:xfrm>
            <a:off x="9462038" y="3511296"/>
            <a:ext cx="2048256" cy="21534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6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52"/>
          <p:cNvSpPr>
            <a:spLocks noGrp="1"/>
          </p:cNvSpPr>
          <p:nvPr>
            <p:ph type="pic" idx="4"/>
          </p:nvPr>
        </p:nvSpPr>
        <p:spPr>
          <a:xfrm>
            <a:off x="3568700" y="2621592"/>
            <a:ext cx="730250" cy="731520"/>
          </a:xfrm>
          <a:prstGeom prst="rect">
            <a:avLst/>
          </a:prstGeom>
          <a:noFill/>
          <a:ln>
            <a:noFill/>
          </a:ln>
        </p:spPr>
      </p:sp>
      <p:sp>
        <p:nvSpPr>
          <p:cNvPr id="146" name="Google Shape;146;p52"/>
          <p:cNvSpPr>
            <a:spLocks noGrp="1"/>
          </p:cNvSpPr>
          <p:nvPr>
            <p:ph type="pic" idx="5"/>
          </p:nvPr>
        </p:nvSpPr>
        <p:spPr>
          <a:xfrm>
            <a:off x="6453894" y="2621592"/>
            <a:ext cx="730250" cy="731520"/>
          </a:xfrm>
          <a:prstGeom prst="rect">
            <a:avLst/>
          </a:prstGeom>
          <a:noFill/>
          <a:ln>
            <a:noFill/>
          </a:ln>
        </p:spPr>
      </p:sp>
      <p:sp>
        <p:nvSpPr>
          <p:cNvPr id="147" name="Google Shape;147;p52"/>
          <p:cNvSpPr>
            <a:spLocks noGrp="1"/>
          </p:cNvSpPr>
          <p:nvPr>
            <p:ph type="pic" idx="6"/>
          </p:nvPr>
        </p:nvSpPr>
        <p:spPr>
          <a:xfrm>
            <a:off x="9468915" y="2621592"/>
            <a:ext cx="730250" cy="731520"/>
          </a:xfrm>
          <a:prstGeom prst="rect">
            <a:avLst/>
          </a:prstGeom>
          <a:noFill/>
          <a:ln>
            <a:noFill/>
          </a:ln>
        </p:spPr>
      </p:sp>
      <p:sp>
        <p:nvSpPr>
          <p:cNvPr id="148" name="Google Shape;148;p52"/>
          <p:cNvSpPr>
            <a:spLocks noGrp="1"/>
          </p:cNvSpPr>
          <p:nvPr>
            <p:ph type="pic" idx="7"/>
          </p:nvPr>
        </p:nvSpPr>
        <p:spPr>
          <a:xfrm>
            <a:off x="0" y="0"/>
            <a:ext cx="3044952" cy="6858000"/>
          </a:xfrm>
          <a:prstGeom prst="rect">
            <a:avLst/>
          </a:prstGeom>
          <a:noFill/>
          <a:ln>
            <a:noFill/>
          </a:ln>
        </p:spPr>
      </p:sp>
      <p:sp>
        <p:nvSpPr>
          <p:cNvPr id="149" name="Google Shape;149;p52"/>
          <p:cNvSpPr txBox="1">
            <a:spLocks noGrp="1"/>
          </p:cNvSpPr>
          <p:nvPr>
            <p:ph type="ftr" idx="11"/>
          </p:nvPr>
        </p:nvSpPr>
        <p:spPr>
          <a:xfrm>
            <a:off x="3567948" y="6356350"/>
            <a:ext cx="264925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52"/>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51" name="Google Shape;151;p52"/>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2"/>
          <p:cNvSpPr txBox="1">
            <a:spLocks noGrp="1"/>
          </p:cNvSpPr>
          <p:nvPr>
            <p:ph type="title"/>
          </p:nvPr>
        </p:nvSpPr>
        <p:spPr>
          <a:xfrm>
            <a:off x="3567948" y="365125"/>
            <a:ext cx="8146724"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05400"/>
              </a:buClr>
              <a:buSzPts val="5400"/>
              <a:buFont typeface="Abril Fatface"/>
              <a:buNone/>
              <a:defRPr sz="5400">
                <a:solidFill>
                  <a:srgbClr val="A05400"/>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52"/>
          <p:cNvSpPr txBox="1">
            <a:spLocks noGrp="1"/>
          </p:cNvSpPr>
          <p:nvPr>
            <p:ph type="body" idx="8"/>
          </p:nvPr>
        </p:nvSpPr>
        <p:spPr>
          <a:xfrm>
            <a:off x="3567948" y="1316736"/>
            <a:ext cx="8146724" cy="64943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A05400"/>
              </a:buClr>
              <a:buSzPts val="2400"/>
              <a:buNone/>
              <a:defRPr sz="2400">
                <a:solidFill>
                  <a:srgbClr val="A05400"/>
                </a:solidFill>
                <a:latin typeface="Avenir"/>
                <a:ea typeface="Avenir"/>
                <a:cs typeface="Avenir"/>
                <a:sym typeface="Avenir"/>
              </a:defRPr>
            </a:lvl1pPr>
            <a:lvl2pPr marL="914400" lvl="1" indent="-228600" algn="ctr">
              <a:lnSpc>
                <a:spcPct val="90000"/>
              </a:lnSpc>
              <a:spcBef>
                <a:spcPts val="500"/>
              </a:spcBef>
              <a:spcAft>
                <a:spcPts val="0"/>
              </a:spcAft>
              <a:buClr>
                <a:schemeClr val="lt1"/>
              </a:buClr>
              <a:buSzPts val="2400"/>
              <a:buNone/>
              <a:defRPr>
                <a:solidFill>
                  <a:schemeClr val="lt1"/>
                </a:solidFill>
                <a:latin typeface="Avenir"/>
                <a:ea typeface="Avenir"/>
                <a:cs typeface="Avenir"/>
                <a:sym typeface="Avenir"/>
              </a:defRPr>
            </a:lvl2pPr>
            <a:lvl3pPr marL="1371600" lvl="2" indent="-228600" algn="ctr">
              <a:lnSpc>
                <a:spcPct val="90000"/>
              </a:lnSpc>
              <a:spcBef>
                <a:spcPts val="500"/>
              </a:spcBef>
              <a:spcAft>
                <a:spcPts val="0"/>
              </a:spcAft>
              <a:buClr>
                <a:schemeClr val="lt1"/>
              </a:buClr>
              <a:buSzPts val="2000"/>
              <a:buNone/>
              <a:defRPr>
                <a:solidFill>
                  <a:schemeClr val="lt1"/>
                </a:solidFill>
                <a:latin typeface="Avenir"/>
                <a:ea typeface="Avenir"/>
                <a:cs typeface="Avenir"/>
                <a:sym typeface="Avenir"/>
              </a:defRPr>
            </a:lvl3pPr>
            <a:lvl4pPr marL="1828800" lvl="3" indent="-228600" algn="ctr">
              <a:lnSpc>
                <a:spcPct val="90000"/>
              </a:lnSpc>
              <a:spcBef>
                <a:spcPts val="500"/>
              </a:spcBef>
              <a:spcAft>
                <a:spcPts val="0"/>
              </a:spcAft>
              <a:buClr>
                <a:schemeClr val="lt1"/>
              </a:buClr>
              <a:buSzPts val="1800"/>
              <a:buNone/>
              <a:defRPr>
                <a:solidFill>
                  <a:schemeClr val="lt1"/>
                </a:solidFill>
                <a:latin typeface="Avenir"/>
                <a:ea typeface="Avenir"/>
                <a:cs typeface="Avenir"/>
                <a:sym typeface="Avenir"/>
              </a:defRPr>
            </a:lvl4pPr>
            <a:lvl5pPr marL="2286000" lvl="4" indent="-228600" algn="ctr">
              <a:lnSpc>
                <a:spcPct val="90000"/>
              </a:lnSpc>
              <a:spcBef>
                <a:spcPts val="500"/>
              </a:spcBef>
              <a:spcAft>
                <a:spcPts val="0"/>
              </a:spcAft>
              <a:buClr>
                <a:schemeClr val="lt1"/>
              </a:buClr>
              <a:buSzPts val="1800"/>
              <a:buNone/>
              <a:defRPr>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54"/>
        <p:cNvGrpSpPr/>
        <p:nvPr/>
      </p:nvGrpSpPr>
      <p:grpSpPr>
        <a:xfrm>
          <a:off x="0" y="0"/>
          <a:ext cx="0" cy="0"/>
          <a:chOff x="0" y="0"/>
          <a:chExt cx="0" cy="0"/>
        </a:xfrm>
      </p:grpSpPr>
      <p:sp>
        <p:nvSpPr>
          <p:cNvPr id="155" name="Google Shape;155;p53"/>
          <p:cNvSpPr txBox="1">
            <a:spLocks noGrp="1"/>
          </p:cNvSpPr>
          <p:nvPr>
            <p:ph type="body" idx="1"/>
          </p:nvPr>
        </p:nvSpPr>
        <p:spPr>
          <a:xfrm>
            <a:off x="492917" y="2245545"/>
            <a:ext cx="11221755" cy="396793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13F5F"/>
              </a:buClr>
              <a:buSzPts val="1600"/>
              <a:buNone/>
              <a:defRPr sz="16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9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3"/>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3"/>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59" name="Google Shape;159;p53"/>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53"/>
          <p:cNvSpPr txBox="1">
            <a:spLocks noGrp="1"/>
          </p:cNvSpPr>
          <p:nvPr>
            <p:ph type="body" idx="2"/>
          </p:nvPr>
        </p:nvSpPr>
        <p:spPr>
          <a:xfrm>
            <a:off x="492917" y="1261872"/>
            <a:ext cx="11221755" cy="64943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213F5F"/>
              </a:buClr>
              <a:buSzPts val="2400"/>
              <a:buNone/>
              <a:defRPr sz="2400">
                <a:solidFill>
                  <a:srgbClr val="213F5F"/>
                </a:solidFill>
                <a:latin typeface="Avenir"/>
                <a:ea typeface="Avenir"/>
                <a:cs typeface="Avenir"/>
                <a:sym typeface="Avenir"/>
              </a:defRPr>
            </a:lvl1pPr>
            <a:lvl2pPr marL="914400" lvl="1" indent="-228600" algn="ctr">
              <a:lnSpc>
                <a:spcPct val="90000"/>
              </a:lnSpc>
              <a:spcBef>
                <a:spcPts val="500"/>
              </a:spcBef>
              <a:spcAft>
                <a:spcPts val="0"/>
              </a:spcAft>
              <a:buClr>
                <a:schemeClr val="lt1"/>
              </a:buClr>
              <a:buSzPts val="2400"/>
              <a:buNone/>
              <a:defRPr>
                <a:solidFill>
                  <a:schemeClr val="lt1"/>
                </a:solidFill>
                <a:latin typeface="Avenir"/>
                <a:ea typeface="Avenir"/>
                <a:cs typeface="Avenir"/>
                <a:sym typeface="Avenir"/>
              </a:defRPr>
            </a:lvl2pPr>
            <a:lvl3pPr marL="1371600" lvl="2" indent="-228600" algn="ctr">
              <a:lnSpc>
                <a:spcPct val="90000"/>
              </a:lnSpc>
              <a:spcBef>
                <a:spcPts val="500"/>
              </a:spcBef>
              <a:spcAft>
                <a:spcPts val="0"/>
              </a:spcAft>
              <a:buClr>
                <a:schemeClr val="lt1"/>
              </a:buClr>
              <a:buSzPts val="2000"/>
              <a:buNone/>
              <a:defRPr>
                <a:solidFill>
                  <a:schemeClr val="lt1"/>
                </a:solidFill>
                <a:latin typeface="Avenir"/>
                <a:ea typeface="Avenir"/>
                <a:cs typeface="Avenir"/>
                <a:sym typeface="Avenir"/>
              </a:defRPr>
            </a:lvl3pPr>
            <a:lvl4pPr marL="1828800" lvl="3" indent="-228600" algn="ctr">
              <a:lnSpc>
                <a:spcPct val="90000"/>
              </a:lnSpc>
              <a:spcBef>
                <a:spcPts val="500"/>
              </a:spcBef>
              <a:spcAft>
                <a:spcPts val="0"/>
              </a:spcAft>
              <a:buClr>
                <a:schemeClr val="lt1"/>
              </a:buClr>
              <a:buSzPts val="1800"/>
              <a:buNone/>
              <a:defRPr>
                <a:solidFill>
                  <a:schemeClr val="lt1"/>
                </a:solidFill>
                <a:latin typeface="Avenir"/>
                <a:ea typeface="Avenir"/>
                <a:cs typeface="Avenir"/>
                <a:sym typeface="Avenir"/>
              </a:defRPr>
            </a:lvl4pPr>
            <a:lvl5pPr marL="2286000" lvl="4" indent="-228600" algn="ctr">
              <a:lnSpc>
                <a:spcPct val="90000"/>
              </a:lnSpc>
              <a:spcBef>
                <a:spcPts val="500"/>
              </a:spcBef>
              <a:spcAft>
                <a:spcPts val="0"/>
              </a:spcAft>
              <a:buClr>
                <a:schemeClr val="lt1"/>
              </a:buClr>
              <a:buSzPts val="1800"/>
              <a:buNone/>
              <a:defRPr>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 Photo">
  <p:cSld name="8 Photo">
    <p:spTree>
      <p:nvGrpSpPr>
        <p:cNvPr id="1" name="Shape 161"/>
        <p:cNvGrpSpPr/>
        <p:nvPr/>
      </p:nvGrpSpPr>
      <p:grpSpPr>
        <a:xfrm>
          <a:off x="0" y="0"/>
          <a:ext cx="0" cy="0"/>
          <a:chOff x="0" y="0"/>
          <a:chExt cx="0" cy="0"/>
        </a:xfrm>
      </p:grpSpPr>
      <p:sp>
        <p:nvSpPr>
          <p:cNvPr id="162" name="Google Shape;162;p54"/>
          <p:cNvSpPr/>
          <p:nvPr/>
        </p:nvSpPr>
        <p:spPr>
          <a:xfrm>
            <a:off x="-5326" y="0"/>
            <a:ext cx="12197326" cy="172821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3" name="Google Shape;163;p54"/>
          <p:cNvSpPr>
            <a:spLocks noGrp="1"/>
          </p:cNvSpPr>
          <p:nvPr>
            <p:ph type="pic" idx="2"/>
          </p:nvPr>
        </p:nvSpPr>
        <p:spPr>
          <a:xfrm>
            <a:off x="576072" y="2120239"/>
            <a:ext cx="1097280" cy="1097280"/>
          </a:xfrm>
          <a:prstGeom prst="rect">
            <a:avLst/>
          </a:prstGeom>
          <a:noFill/>
          <a:ln>
            <a:noFill/>
          </a:ln>
        </p:spPr>
      </p:sp>
      <p:sp>
        <p:nvSpPr>
          <p:cNvPr id="164" name="Google Shape;164;p54"/>
          <p:cNvSpPr txBox="1">
            <a:spLocks noGrp="1"/>
          </p:cNvSpPr>
          <p:nvPr>
            <p:ph type="body" idx="1"/>
          </p:nvPr>
        </p:nvSpPr>
        <p:spPr>
          <a:xfrm>
            <a:off x="576072" y="3344165"/>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54"/>
          <p:cNvSpPr txBox="1">
            <a:spLocks noGrp="1"/>
          </p:cNvSpPr>
          <p:nvPr>
            <p:ph type="body" idx="3"/>
          </p:nvPr>
        </p:nvSpPr>
        <p:spPr>
          <a:xfrm>
            <a:off x="576072" y="3642434"/>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54"/>
          <p:cNvSpPr>
            <a:spLocks noGrp="1"/>
          </p:cNvSpPr>
          <p:nvPr>
            <p:ph type="pic" idx="4"/>
          </p:nvPr>
        </p:nvSpPr>
        <p:spPr>
          <a:xfrm>
            <a:off x="3557016" y="2120239"/>
            <a:ext cx="1097280" cy="1097280"/>
          </a:xfrm>
          <a:prstGeom prst="rect">
            <a:avLst/>
          </a:prstGeom>
          <a:noFill/>
          <a:ln>
            <a:noFill/>
          </a:ln>
        </p:spPr>
      </p:sp>
      <p:sp>
        <p:nvSpPr>
          <p:cNvPr id="167" name="Google Shape;167;p54"/>
          <p:cNvSpPr txBox="1">
            <a:spLocks noGrp="1"/>
          </p:cNvSpPr>
          <p:nvPr>
            <p:ph type="body" idx="5"/>
          </p:nvPr>
        </p:nvSpPr>
        <p:spPr>
          <a:xfrm>
            <a:off x="3557016" y="3344165"/>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4"/>
          <p:cNvSpPr txBox="1">
            <a:spLocks noGrp="1"/>
          </p:cNvSpPr>
          <p:nvPr>
            <p:ph type="body" idx="6"/>
          </p:nvPr>
        </p:nvSpPr>
        <p:spPr>
          <a:xfrm>
            <a:off x="3557016" y="3642434"/>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4"/>
          <p:cNvSpPr>
            <a:spLocks noGrp="1"/>
          </p:cNvSpPr>
          <p:nvPr>
            <p:ph type="pic" idx="7"/>
          </p:nvPr>
        </p:nvSpPr>
        <p:spPr>
          <a:xfrm>
            <a:off x="6556248" y="2120239"/>
            <a:ext cx="1097280" cy="1097280"/>
          </a:xfrm>
          <a:prstGeom prst="rect">
            <a:avLst/>
          </a:prstGeom>
          <a:noFill/>
          <a:ln>
            <a:noFill/>
          </a:ln>
        </p:spPr>
      </p:sp>
      <p:sp>
        <p:nvSpPr>
          <p:cNvPr id="170" name="Google Shape;170;p54"/>
          <p:cNvSpPr txBox="1">
            <a:spLocks noGrp="1"/>
          </p:cNvSpPr>
          <p:nvPr>
            <p:ph type="body" idx="8"/>
          </p:nvPr>
        </p:nvSpPr>
        <p:spPr>
          <a:xfrm>
            <a:off x="6556248" y="3344165"/>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4"/>
          <p:cNvSpPr txBox="1">
            <a:spLocks noGrp="1"/>
          </p:cNvSpPr>
          <p:nvPr>
            <p:ph type="body" idx="9"/>
          </p:nvPr>
        </p:nvSpPr>
        <p:spPr>
          <a:xfrm>
            <a:off x="6556248" y="3642434"/>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54"/>
          <p:cNvSpPr>
            <a:spLocks noGrp="1"/>
          </p:cNvSpPr>
          <p:nvPr>
            <p:ph type="pic" idx="13"/>
          </p:nvPr>
        </p:nvSpPr>
        <p:spPr>
          <a:xfrm>
            <a:off x="9601200" y="2120239"/>
            <a:ext cx="1097280" cy="1097280"/>
          </a:xfrm>
          <a:prstGeom prst="rect">
            <a:avLst/>
          </a:prstGeom>
          <a:noFill/>
          <a:ln>
            <a:noFill/>
          </a:ln>
        </p:spPr>
      </p:sp>
      <p:sp>
        <p:nvSpPr>
          <p:cNvPr id="173" name="Google Shape;173;p54"/>
          <p:cNvSpPr txBox="1">
            <a:spLocks noGrp="1"/>
          </p:cNvSpPr>
          <p:nvPr>
            <p:ph type="body" idx="14"/>
          </p:nvPr>
        </p:nvSpPr>
        <p:spPr>
          <a:xfrm>
            <a:off x="9601200" y="3344165"/>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54"/>
          <p:cNvSpPr txBox="1">
            <a:spLocks noGrp="1"/>
          </p:cNvSpPr>
          <p:nvPr>
            <p:ph type="body" idx="15"/>
          </p:nvPr>
        </p:nvSpPr>
        <p:spPr>
          <a:xfrm>
            <a:off x="9601200" y="3642434"/>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54"/>
          <p:cNvSpPr>
            <a:spLocks noGrp="1"/>
          </p:cNvSpPr>
          <p:nvPr>
            <p:ph type="pic" idx="16"/>
          </p:nvPr>
        </p:nvSpPr>
        <p:spPr>
          <a:xfrm>
            <a:off x="576072" y="4222539"/>
            <a:ext cx="1097280" cy="1097280"/>
          </a:xfrm>
          <a:prstGeom prst="rect">
            <a:avLst/>
          </a:prstGeom>
          <a:noFill/>
          <a:ln>
            <a:noFill/>
          </a:ln>
        </p:spPr>
      </p:sp>
      <p:sp>
        <p:nvSpPr>
          <p:cNvPr id="176" name="Google Shape;176;p54"/>
          <p:cNvSpPr txBox="1">
            <a:spLocks noGrp="1"/>
          </p:cNvSpPr>
          <p:nvPr>
            <p:ph type="body" idx="17"/>
          </p:nvPr>
        </p:nvSpPr>
        <p:spPr>
          <a:xfrm>
            <a:off x="576072" y="5441767"/>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54"/>
          <p:cNvSpPr txBox="1">
            <a:spLocks noGrp="1"/>
          </p:cNvSpPr>
          <p:nvPr>
            <p:ph type="body" idx="18"/>
          </p:nvPr>
        </p:nvSpPr>
        <p:spPr>
          <a:xfrm>
            <a:off x="576072" y="5740036"/>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54"/>
          <p:cNvSpPr>
            <a:spLocks noGrp="1"/>
          </p:cNvSpPr>
          <p:nvPr>
            <p:ph type="pic" idx="19"/>
          </p:nvPr>
        </p:nvSpPr>
        <p:spPr>
          <a:xfrm>
            <a:off x="3557016" y="4222539"/>
            <a:ext cx="1097280" cy="1097280"/>
          </a:xfrm>
          <a:prstGeom prst="rect">
            <a:avLst/>
          </a:prstGeom>
          <a:noFill/>
          <a:ln>
            <a:noFill/>
          </a:ln>
        </p:spPr>
      </p:sp>
      <p:sp>
        <p:nvSpPr>
          <p:cNvPr id="179" name="Google Shape;179;p54"/>
          <p:cNvSpPr txBox="1">
            <a:spLocks noGrp="1"/>
          </p:cNvSpPr>
          <p:nvPr>
            <p:ph type="body" idx="20"/>
          </p:nvPr>
        </p:nvSpPr>
        <p:spPr>
          <a:xfrm>
            <a:off x="3557016" y="5441767"/>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54"/>
          <p:cNvSpPr txBox="1">
            <a:spLocks noGrp="1"/>
          </p:cNvSpPr>
          <p:nvPr>
            <p:ph type="body" idx="21"/>
          </p:nvPr>
        </p:nvSpPr>
        <p:spPr>
          <a:xfrm>
            <a:off x="3557016" y="5740036"/>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54"/>
          <p:cNvSpPr>
            <a:spLocks noGrp="1"/>
          </p:cNvSpPr>
          <p:nvPr>
            <p:ph type="pic" idx="22"/>
          </p:nvPr>
        </p:nvSpPr>
        <p:spPr>
          <a:xfrm>
            <a:off x="6556248" y="4222539"/>
            <a:ext cx="1097280" cy="1097280"/>
          </a:xfrm>
          <a:prstGeom prst="rect">
            <a:avLst/>
          </a:prstGeom>
          <a:noFill/>
          <a:ln>
            <a:noFill/>
          </a:ln>
        </p:spPr>
      </p:sp>
      <p:sp>
        <p:nvSpPr>
          <p:cNvPr id="182" name="Google Shape;182;p54"/>
          <p:cNvSpPr txBox="1">
            <a:spLocks noGrp="1"/>
          </p:cNvSpPr>
          <p:nvPr>
            <p:ph type="body" idx="23"/>
          </p:nvPr>
        </p:nvSpPr>
        <p:spPr>
          <a:xfrm>
            <a:off x="6556248" y="5441767"/>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4"/>
          <p:cNvSpPr txBox="1">
            <a:spLocks noGrp="1"/>
          </p:cNvSpPr>
          <p:nvPr>
            <p:ph type="body" idx="24"/>
          </p:nvPr>
        </p:nvSpPr>
        <p:spPr>
          <a:xfrm>
            <a:off x="6556248" y="5740036"/>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4"/>
          <p:cNvSpPr>
            <a:spLocks noGrp="1"/>
          </p:cNvSpPr>
          <p:nvPr>
            <p:ph type="pic" idx="25"/>
          </p:nvPr>
        </p:nvSpPr>
        <p:spPr>
          <a:xfrm>
            <a:off x="9601200" y="4222539"/>
            <a:ext cx="1097280" cy="1097280"/>
          </a:xfrm>
          <a:prstGeom prst="rect">
            <a:avLst/>
          </a:prstGeom>
          <a:noFill/>
          <a:ln>
            <a:noFill/>
          </a:ln>
        </p:spPr>
      </p:sp>
      <p:sp>
        <p:nvSpPr>
          <p:cNvPr id="185" name="Google Shape;185;p54"/>
          <p:cNvSpPr txBox="1">
            <a:spLocks noGrp="1"/>
          </p:cNvSpPr>
          <p:nvPr>
            <p:ph type="body" idx="26"/>
          </p:nvPr>
        </p:nvSpPr>
        <p:spPr>
          <a:xfrm>
            <a:off x="9601200" y="5441767"/>
            <a:ext cx="21031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4"/>
          <p:cNvSpPr txBox="1">
            <a:spLocks noGrp="1"/>
          </p:cNvSpPr>
          <p:nvPr>
            <p:ph type="body" idx="27"/>
          </p:nvPr>
        </p:nvSpPr>
        <p:spPr>
          <a:xfrm>
            <a:off x="9601200" y="5740036"/>
            <a:ext cx="2103120" cy="274320"/>
          </a:xfrm>
          <a:prstGeom prst="rect">
            <a:avLst/>
          </a:prstGeom>
          <a:noFill/>
          <a:ln>
            <a:noFill/>
          </a:ln>
        </p:spPr>
        <p:txBody>
          <a:bodyPr spcFirstLastPara="1" wrap="square" lIns="0" tIns="45700" rIns="91425" bIns="45700" anchor="t" anchorCtr="0">
            <a:noAutofit/>
          </a:bodyPr>
          <a:lstStyle>
            <a:lvl1pPr marL="457200" lvl="0" indent="-228600" algn="l">
              <a:lnSpc>
                <a:spcPct val="90000"/>
              </a:lnSpc>
              <a:spcBef>
                <a:spcPts val="1000"/>
              </a:spcBef>
              <a:spcAft>
                <a:spcPts val="0"/>
              </a:spcAft>
              <a:buClr>
                <a:srgbClr val="213F5F"/>
              </a:buClr>
              <a:buSzPts val="1400"/>
              <a:buNone/>
              <a:defRPr sz="1400" b="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4"/>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54"/>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accent4"/>
                </a:solidFill>
                <a:latin typeface="Avenir"/>
                <a:ea typeface="Avenir"/>
                <a:cs typeface="Avenir"/>
                <a:sym typeface="Avenir"/>
              </a:defRPr>
            </a:lvl1pPr>
            <a:lvl2pPr marL="0" lvl="1" indent="0" algn="l">
              <a:spcBef>
                <a:spcPts val="0"/>
              </a:spcBef>
              <a:buNone/>
              <a:defRPr sz="1200">
                <a:solidFill>
                  <a:schemeClr val="accent4"/>
                </a:solidFill>
                <a:latin typeface="Avenir"/>
                <a:ea typeface="Avenir"/>
                <a:cs typeface="Avenir"/>
                <a:sym typeface="Avenir"/>
              </a:defRPr>
            </a:lvl2pPr>
            <a:lvl3pPr marL="0" lvl="2" indent="0" algn="l">
              <a:spcBef>
                <a:spcPts val="0"/>
              </a:spcBef>
              <a:buNone/>
              <a:defRPr sz="1200">
                <a:solidFill>
                  <a:schemeClr val="accent4"/>
                </a:solidFill>
                <a:latin typeface="Avenir"/>
                <a:ea typeface="Avenir"/>
                <a:cs typeface="Avenir"/>
                <a:sym typeface="Avenir"/>
              </a:defRPr>
            </a:lvl3pPr>
            <a:lvl4pPr marL="0" lvl="3" indent="0" algn="l">
              <a:spcBef>
                <a:spcPts val="0"/>
              </a:spcBef>
              <a:buNone/>
              <a:defRPr sz="1200">
                <a:solidFill>
                  <a:schemeClr val="accent4"/>
                </a:solidFill>
                <a:latin typeface="Avenir"/>
                <a:ea typeface="Avenir"/>
                <a:cs typeface="Avenir"/>
                <a:sym typeface="Avenir"/>
              </a:defRPr>
            </a:lvl4pPr>
            <a:lvl5pPr marL="0" lvl="4" indent="0" algn="l">
              <a:spcBef>
                <a:spcPts val="0"/>
              </a:spcBef>
              <a:buNone/>
              <a:defRPr sz="1200">
                <a:solidFill>
                  <a:schemeClr val="accent4"/>
                </a:solidFill>
                <a:latin typeface="Avenir"/>
                <a:ea typeface="Avenir"/>
                <a:cs typeface="Avenir"/>
                <a:sym typeface="Avenir"/>
              </a:defRPr>
            </a:lvl5pPr>
            <a:lvl6pPr marL="0" lvl="5" indent="0" algn="l">
              <a:spcBef>
                <a:spcPts val="0"/>
              </a:spcBef>
              <a:buNone/>
              <a:defRPr sz="1200">
                <a:solidFill>
                  <a:schemeClr val="accent4"/>
                </a:solidFill>
                <a:latin typeface="Avenir"/>
                <a:ea typeface="Avenir"/>
                <a:cs typeface="Avenir"/>
                <a:sym typeface="Avenir"/>
              </a:defRPr>
            </a:lvl6pPr>
            <a:lvl7pPr marL="0" lvl="6" indent="0" algn="l">
              <a:spcBef>
                <a:spcPts val="0"/>
              </a:spcBef>
              <a:buNone/>
              <a:defRPr sz="1200">
                <a:solidFill>
                  <a:schemeClr val="accent4"/>
                </a:solidFill>
                <a:latin typeface="Avenir"/>
                <a:ea typeface="Avenir"/>
                <a:cs typeface="Avenir"/>
                <a:sym typeface="Avenir"/>
              </a:defRPr>
            </a:lvl7pPr>
            <a:lvl8pPr marL="0" lvl="7" indent="0" algn="l">
              <a:spcBef>
                <a:spcPts val="0"/>
              </a:spcBef>
              <a:buNone/>
              <a:defRPr sz="1200">
                <a:solidFill>
                  <a:schemeClr val="accent4"/>
                </a:solidFill>
                <a:latin typeface="Avenir"/>
                <a:ea typeface="Avenir"/>
                <a:cs typeface="Avenir"/>
                <a:sym typeface="Avenir"/>
              </a:defRPr>
            </a:lvl8pPr>
            <a:lvl9pPr marL="0" lvl="8" indent="0" algn="l">
              <a:spcBef>
                <a:spcPts val="0"/>
              </a:spcBef>
              <a:buNone/>
              <a:defRPr sz="1200">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90" name="Google Shape;190;p54"/>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91"/>
        <p:cNvGrpSpPr/>
        <p:nvPr/>
      </p:nvGrpSpPr>
      <p:grpSpPr>
        <a:xfrm>
          <a:off x="0" y="0"/>
          <a:ext cx="0" cy="0"/>
          <a:chOff x="0" y="0"/>
          <a:chExt cx="0" cy="0"/>
        </a:xfrm>
      </p:grpSpPr>
      <p:sp>
        <p:nvSpPr>
          <p:cNvPr id="192" name="Google Shape;192;p55"/>
          <p:cNvSpPr>
            <a:spLocks noGrp="1"/>
          </p:cNvSpPr>
          <p:nvPr>
            <p:ph type="pic" idx="2"/>
          </p:nvPr>
        </p:nvSpPr>
        <p:spPr>
          <a:xfrm>
            <a:off x="0" y="0"/>
            <a:ext cx="6112812" cy="6858000"/>
          </a:xfrm>
          <a:prstGeom prst="rect">
            <a:avLst/>
          </a:prstGeom>
          <a:noFill/>
          <a:ln>
            <a:noFill/>
          </a:ln>
        </p:spPr>
      </p:sp>
      <p:sp>
        <p:nvSpPr>
          <p:cNvPr id="193" name="Google Shape;193;p55"/>
          <p:cNvSpPr/>
          <p:nvPr/>
        </p:nvSpPr>
        <p:spPr>
          <a:xfrm>
            <a:off x="6112812" y="0"/>
            <a:ext cx="607918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4" name="Google Shape;194;p55"/>
          <p:cNvSpPr txBox="1">
            <a:spLocks noGrp="1"/>
          </p:cNvSpPr>
          <p:nvPr>
            <p:ph type="ftr" idx="11"/>
          </p:nvPr>
        </p:nvSpPr>
        <p:spPr>
          <a:xfrm>
            <a:off x="6583590" y="6356350"/>
            <a:ext cx="27048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13F5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5"/>
          <p:cNvSpPr txBox="1">
            <a:spLocks noGrp="1"/>
          </p:cNvSpPr>
          <p:nvPr>
            <p:ph type="dt" idx="10"/>
          </p:nvPr>
        </p:nvSpPr>
        <p:spPr>
          <a:xfrm>
            <a:off x="10346790" y="6356350"/>
            <a:ext cx="136788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213F5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55"/>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lt1"/>
                </a:solidFill>
                <a:latin typeface="Avenir"/>
                <a:ea typeface="Avenir"/>
                <a:cs typeface="Avenir"/>
                <a:sym typeface="Avenir"/>
              </a:defRPr>
            </a:lvl1pPr>
            <a:lvl2pPr marL="0" lvl="1" indent="0" algn="l">
              <a:spcBef>
                <a:spcPts val="0"/>
              </a:spcBef>
              <a:buNone/>
              <a:defRPr sz="1200">
                <a:solidFill>
                  <a:schemeClr val="lt1"/>
                </a:solidFill>
                <a:latin typeface="Avenir"/>
                <a:ea typeface="Avenir"/>
                <a:cs typeface="Avenir"/>
                <a:sym typeface="Avenir"/>
              </a:defRPr>
            </a:lvl2pPr>
            <a:lvl3pPr marL="0" lvl="2" indent="0" algn="l">
              <a:spcBef>
                <a:spcPts val="0"/>
              </a:spcBef>
              <a:buNone/>
              <a:defRPr sz="1200">
                <a:solidFill>
                  <a:schemeClr val="lt1"/>
                </a:solidFill>
                <a:latin typeface="Avenir"/>
                <a:ea typeface="Avenir"/>
                <a:cs typeface="Avenir"/>
                <a:sym typeface="Avenir"/>
              </a:defRPr>
            </a:lvl3pPr>
            <a:lvl4pPr marL="0" lvl="3" indent="0" algn="l">
              <a:spcBef>
                <a:spcPts val="0"/>
              </a:spcBef>
              <a:buNone/>
              <a:defRPr sz="1200">
                <a:solidFill>
                  <a:schemeClr val="lt1"/>
                </a:solidFill>
                <a:latin typeface="Avenir"/>
                <a:ea typeface="Avenir"/>
                <a:cs typeface="Avenir"/>
                <a:sym typeface="Avenir"/>
              </a:defRPr>
            </a:lvl4pPr>
            <a:lvl5pPr marL="0" lvl="4" indent="0" algn="l">
              <a:spcBef>
                <a:spcPts val="0"/>
              </a:spcBef>
              <a:buNone/>
              <a:defRPr sz="1200">
                <a:solidFill>
                  <a:schemeClr val="lt1"/>
                </a:solidFill>
                <a:latin typeface="Avenir"/>
                <a:ea typeface="Avenir"/>
                <a:cs typeface="Avenir"/>
                <a:sym typeface="Avenir"/>
              </a:defRPr>
            </a:lvl5pPr>
            <a:lvl6pPr marL="0" lvl="5" indent="0" algn="l">
              <a:spcBef>
                <a:spcPts val="0"/>
              </a:spcBef>
              <a:buNone/>
              <a:defRPr sz="1200">
                <a:solidFill>
                  <a:schemeClr val="lt1"/>
                </a:solidFill>
                <a:latin typeface="Avenir"/>
                <a:ea typeface="Avenir"/>
                <a:cs typeface="Avenir"/>
                <a:sym typeface="Avenir"/>
              </a:defRPr>
            </a:lvl6pPr>
            <a:lvl7pPr marL="0" lvl="6" indent="0" algn="l">
              <a:spcBef>
                <a:spcPts val="0"/>
              </a:spcBef>
              <a:buNone/>
              <a:defRPr sz="1200">
                <a:solidFill>
                  <a:schemeClr val="lt1"/>
                </a:solidFill>
                <a:latin typeface="Avenir"/>
                <a:ea typeface="Avenir"/>
                <a:cs typeface="Avenir"/>
                <a:sym typeface="Avenir"/>
              </a:defRPr>
            </a:lvl7pPr>
            <a:lvl8pPr marL="0" lvl="7" indent="0" algn="l">
              <a:spcBef>
                <a:spcPts val="0"/>
              </a:spcBef>
              <a:buNone/>
              <a:defRPr sz="1200">
                <a:solidFill>
                  <a:schemeClr val="lt1"/>
                </a:solidFill>
                <a:latin typeface="Avenir"/>
                <a:ea typeface="Avenir"/>
                <a:cs typeface="Avenir"/>
                <a:sym typeface="Avenir"/>
              </a:defRPr>
            </a:lvl8pPr>
            <a:lvl9pPr marL="0" lvl="8" indent="0" algn="l">
              <a:spcBef>
                <a:spcPts val="0"/>
              </a:spcBef>
              <a:buNone/>
              <a:defRPr sz="1200">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197" name="Google Shape;197;p55"/>
          <p:cNvSpPr txBox="1">
            <a:spLocks noGrp="1"/>
          </p:cNvSpPr>
          <p:nvPr>
            <p:ph type="title"/>
          </p:nvPr>
        </p:nvSpPr>
        <p:spPr>
          <a:xfrm>
            <a:off x="6605729" y="944457"/>
            <a:ext cx="5108943" cy="11307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55"/>
          <p:cNvSpPr txBox="1">
            <a:spLocks noGrp="1"/>
          </p:cNvSpPr>
          <p:nvPr>
            <p:ph type="body" idx="1"/>
          </p:nvPr>
        </p:nvSpPr>
        <p:spPr>
          <a:xfrm>
            <a:off x="6605727" y="2125820"/>
            <a:ext cx="5108943" cy="378772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213F5F"/>
              </a:buClr>
              <a:buSzPts val="1600"/>
              <a:buNone/>
              <a:defRPr sz="16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No Band">
  <p:cSld name="Title Slide No Band">
    <p:spTree>
      <p:nvGrpSpPr>
        <p:cNvPr id="1" name="Shape 199"/>
        <p:cNvGrpSpPr/>
        <p:nvPr/>
      </p:nvGrpSpPr>
      <p:grpSpPr>
        <a:xfrm>
          <a:off x="0" y="0"/>
          <a:ext cx="0" cy="0"/>
          <a:chOff x="0" y="0"/>
          <a:chExt cx="0" cy="0"/>
        </a:xfrm>
      </p:grpSpPr>
      <p:sp>
        <p:nvSpPr>
          <p:cNvPr id="200" name="Google Shape;200;p56"/>
          <p:cNvSpPr>
            <a:spLocks noGrp="1"/>
          </p:cNvSpPr>
          <p:nvPr>
            <p:ph type="pic" idx="2"/>
          </p:nvPr>
        </p:nvSpPr>
        <p:spPr>
          <a:xfrm>
            <a:off x="0" y="0"/>
            <a:ext cx="12192000" cy="6858000"/>
          </a:xfrm>
          <a:prstGeom prst="rect">
            <a:avLst/>
          </a:prstGeom>
          <a:noFill/>
          <a:ln>
            <a:noFill/>
          </a:ln>
        </p:spPr>
      </p:sp>
      <p:sp>
        <p:nvSpPr>
          <p:cNvPr id="201" name="Google Shape;201;p56"/>
          <p:cNvSpPr txBox="1">
            <a:spLocks noGrp="1"/>
          </p:cNvSpPr>
          <p:nvPr>
            <p:ph type="subTitle" idx="1"/>
          </p:nvPr>
        </p:nvSpPr>
        <p:spPr>
          <a:xfrm>
            <a:off x="492918" y="4526866"/>
            <a:ext cx="6286255" cy="1427894"/>
          </a:xfrm>
          <a:prstGeom prst="rect">
            <a:avLst/>
          </a:prstGeom>
          <a:noFill/>
          <a:ln>
            <a:noFill/>
          </a:ln>
          <a:effectLst>
            <a:outerShdw blurRad="152422" dist="77657" sx="110000" sy="110000" algn="ctr" rotWithShape="0">
              <a:schemeClr val="dk1">
                <a:alpha val="92941"/>
              </a:schemeClr>
            </a:outerShdw>
          </a:effectLst>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1600"/>
              <a:buNone/>
              <a:defRPr sz="1600">
                <a:solidFill>
                  <a:schemeClr val="lt1"/>
                </a:solidFill>
                <a:latin typeface="Avenir"/>
                <a:ea typeface="Avenir"/>
                <a:cs typeface="Avenir"/>
                <a:sym typeface="Avenir"/>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2" name="Google Shape;202;p56"/>
          <p:cNvSpPr txBox="1">
            <a:spLocks noGrp="1"/>
          </p:cNvSpPr>
          <p:nvPr>
            <p:ph type="ctrTitle"/>
          </p:nvPr>
        </p:nvSpPr>
        <p:spPr>
          <a:xfrm>
            <a:off x="492917" y="3371723"/>
            <a:ext cx="6286255" cy="1128589"/>
          </a:xfrm>
          <a:prstGeom prst="rect">
            <a:avLst/>
          </a:prstGeom>
          <a:noFill/>
          <a:ln>
            <a:noFill/>
          </a:ln>
          <a:effectLst>
            <a:outerShdw blurRad="63500" dist="150885" sx="102000" sy="102000" algn="ctr" rotWithShape="0">
              <a:srgbClr val="000000">
                <a:alpha val="40000"/>
              </a:srgbClr>
            </a:outerShdw>
          </a:effectLst>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5400"/>
              <a:buFont typeface="Abril Fatface"/>
              <a:buNone/>
              <a:defRPr sz="5400">
                <a:solidFill>
                  <a:schemeClr val="accent6"/>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56"/>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56"/>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lt1"/>
                </a:solidFill>
                <a:latin typeface="Avenir"/>
                <a:ea typeface="Avenir"/>
                <a:cs typeface="Avenir"/>
                <a:sym typeface="Avenir"/>
              </a:defRPr>
            </a:lvl1pPr>
            <a:lvl2pPr marL="0" lvl="1" indent="0" algn="l">
              <a:spcBef>
                <a:spcPts val="0"/>
              </a:spcBef>
              <a:buNone/>
              <a:defRPr sz="1200">
                <a:solidFill>
                  <a:schemeClr val="lt1"/>
                </a:solidFill>
                <a:latin typeface="Avenir"/>
                <a:ea typeface="Avenir"/>
                <a:cs typeface="Avenir"/>
                <a:sym typeface="Avenir"/>
              </a:defRPr>
            </a:lvl2pPr>
            <a:lvl3pPr marL="0" lvl="2" indent="0" algn="l">
              <a:spcBef>
                <a:spcPts val="0"/>
              </a:spcBef>
              <a:buNone/>
              <a:defRPr sz="1200">
                <a:solidFill>
                  <a:schemeClr val="lt1"/>
                </a:solidFill>
                <a:latin typeface="Avenir"/>
                <a:ea typeface="Avenir"/>
                <a:cs typeface="Avenir"/>
                <a:sym typeface="Avenir"/>
              </a:defRPr>
            </a:lvl3pPr>
            <a:lvl4pPr marL="0" lvl="3" indent="0" algn="l">
              <a:spcBef>
                <a:spcPts val="0"/>
              </a:spcBef>
              <a:buNone/>
              <a:defRPr sz="1200">
                <a:solidFill>
                  <a:schemeClr val="lt1"/>
                </a:solidFill>
                <a:latin typeface="Avenir"/>
                <a:ea typeface="Avenir"/>
                <a:cs typeface="Avenir"/>
                <a:sym typeface="Avenir"/>
              </a:defRPr>
            </a:lvl4pPr>
            <a:lvl5pPr marL="0" lvl="4" indent="0" algn="l">
              <a:spcBef>
                <a:spcPts val="0"/>
              </a:spcBef>
              <a:buNone/>
              <a:defRPr sz="1200">
                <a:solidFill>
                  <a:schemeClr val="lt1"/>
                </a:solidFill>
                <a:latin typeface="Avenir"/>
                <a:ea typeface="Avenir"/>
                <a:cs typeface="Avenir"/>
                <a:sym typeface="Avenir"/>
              </a:defRPr>
            </a:lvl5pPr>
            <a:lvl6pPr marL="0" lvl="5" indent="0" algn="l">
              <a:spcBef>
                <a:spcPts val="0"/>
              </a:spcBef>
              <a:buNone/>
              <a:defRPr sz="1200">
                <a:solidFill>
                  <a:schemeClr val="lt1"/>
                </a:solidFill>
                <a:latin typeface="Avenir"/>
                <a:ea typeface="Avenir"/>
                <a:cs typeface="Avenir"/>
                <a:sym typeface="Avenir"/>
              </a:defRPr>
            </a:lvl6pPr>
            <a:lvl7pPr marL="0" lvl="6" indent="0" algn="l">
              <a:spcBef>
                <a:spcPts val="0"/>
              </a:spcBef>
              <a:buNone/>
              <a:defRPr sz="1200">
                <a:solidFill>
                  <a:schemeClr val="lt1"/>
                </a:solidFill>
                <a:latin typeface="Avenir"/>
                <a:ea typeface="Avenir"/>
                <a:cs typeface="Avenir"/>
                <a:sym typeface="Avenir"/>
              </a:defRPr>
            </a:lvl7pPr>
            <a:lvl8pPr marL="0" lvl="7" indent="0" algn="l">
              <a:spcBef>
                <a:spcPts val="0"/>
              </a:spcBef>
              <a:buNone/>
              <a:defRPr sz="1200">
                <a:solidFill>
                  <a:schemeClr val="lt1"/>
                </a:solidFill>
                <a:latin typeface="Avenir"/>
                <a:ea typeface="Avenir"/>
                <a:cs typeface="Avenir"/>
                <a:sym typeface="Avenir"/>
              </a:defRPr>
            </a:lvl8pPr>
            <a:lvl9pPr marL="0" lvl="8" indent="0" algn="l">
              <a:spcBef>
                <a:spcPts val="0"/>
              </a:spcBef>
              <a:buNone/>
              <a:defRPr sz="1200">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2">
  <p:cSld name="Chart 2">
    <p:spTree>
      <p:nvGrpSpPr>
        <p:cNvPr id="1" name="Shape 206"/>
        <p:cNvGrpSpPr/>
        <p:nvPr/>
      </p:nvGrpSpPr>
      <p:grpSpPr>
        <a:xfrm>
          <a:off x="0" y="0"/>
          <a:ext cx="0" cy="0"/>
          <a:chOff x="0" y="0"/>
          <a:chExt cx="0" cy="0"/>
        </a:xfrm>
      </p:grpSpPr>
      <p:sp>
        <p:nvSpPr>
          <p:cNvPr id="207" name="Google Shape;207;p57"/>
          <p:cNvSpPr>
            <a:spLocks noGrp="1"/>
          </p:cNvSpPr>
          <p:nvPr>
            <p:ph type="pic" idx="2"/>
          </p:nvPr>
        </p:nvSpPr>
        <p:spPr>
          <a:xfrm>
            <a:off x="6092952" y="0"/>
            <a:ext cx="6099048" cy="5148634"/>
          </a:xfrm>
          <a:prstGeom prst="rect">
            <a:avLst/>
          </a:prstGeom>
          <a:noFill/>
          <a:ln>
            <a:noFill/>
          </a:ln>
        </p:spPr>
      </p:sp>
      <p:sp>
        <p:nvSpPr>
          <p:cNvPr id="208" name="Google Shape;208;p57"/>
          <p:cNvSpPr/>
          <p:nvPr/>
        </p:nvSpPr>
        <p:spPr>
          <a:xfrm>
            <a:off x="6092952" y="5129225"/>
            <a:ext cx="6099048" cy="172877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9" name="Google Shape;209;p57"/>
          <p:cNvSpPr txBox="1">
            <a:spLocks noGrp="1"/>
          </p:cNvSpPr>
          <p:nvPr>
            <p:ph type="body" idx="1"/>
          </p:nvPr>
        </p:nvSpPr>
        <p:spPr>
          <a:xfrm>
            <a:off x="492918" y="571500"/>
            <a:ext cx="5107118" cy="556329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venir"/>
                <a:ea typeface="Avenir"/>
                <a:cs typeface="Avenir"/>
                <a:sym typeface="Avenir"/>
              </a:defRPr>
            </a:lvl1pPr>
            <a:lvl2pPr marL="914400" lvl="1" indent="-381000" algn="l">
              <a:lnSpc>
                <a:spcPct val="90000"/>
              </a:lnSpc>
              <a:spcBef>
                <a:spcPts val="500"/>
              </a:spcBef>
              <a:spcAft>
                <a:spcPts val="0"/>
              </a:spcAft>
              <a:buClr>
                <a:schemeClr val="dk1"/>
              </a:buClr>
              <a:buSzPts val="2400"/>
              <a:buChar char="•"/>
              <a:defRPr>
                <a:latin typeface="Avenir"/>
                <a:ea typeface="Avenir"/>
                <a:cs typeface="Avenir"/>
                <a:sym typeface="Avenir"/>
              </a:defRPr>
            </a:lvl2pPr>
            <a:lvl3pPr marL="1371600" lvl="2" indent="-355600" algn="l">
              <a:lnSpc>
                <a:spcPct val="90000"/>
              </a:lnSpc>
              <a:spcBef>
                <a:spcPts val="500"/>
              </a:spcBef>
              <a:spcAft>
                <a:spcPts val="0"/>
              </a:spcAft>
              <a:buClr>
                <a:schemeClr val="dk1"/>
              </a:buClr>
              <a:buSzPts val="2000"/>
              <a:buChar char="•"/>
              <a:defRPr>
                <a:latin typeface="Avenir"/>
                <a:ea typeface="Avenir"/>
                <a:cs typeface="Avenir"/>
                <a:sym typeface="Avenir"/>
              </a:defRPr>
            </a:lvl3pPr>
            <a:lvl4pPr marL="1828800" lvl="3" indent="-342900" algn="l">
              <a:lnSpc>
                <a:spcPct val="90000"/>
              </a:lnSpc>
              <a:spcBef>
                <a:spcPts val="500"/>
              </a:spcBef>
              <a:spcAft>
                <a:spcPts val="0"/>
              </a:spcAft>
              <a:buClr>
                <a:schemeClr val="dk1"/>
              </a:buClr>
              <a:buSzPts val="1800"/>
              <a:buChar char="•"/>
              <a:defRPr>
                <a:latin typeface="Avenir"/>
                <a:ea typeface="Avenir"/>
                <a:cs typeface="Avenir"/>
                <a:sym typeface="Avenir"/>
              </a:defRPr>
            </a:lvl4pPr>
            <a:lvl5pPr marL="2286000" lvl="4" indent="-342900" algn="l">
              <a:lnSpc>
                <a:spcPct val="90000"/>
              </a:lnSpc>
              <a:spcBef>
                <a:spcPts val="500"/>
              </a:spcBef>
              <a:spcAft>
                <a:spcPts val="0"/>
              </a:spcAft>
              <a:buClr>
                <a:schemeClr val="dk1"/>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7"/>
          <p:cNvSpPr txBox="1">
            <a:spLocks noGrp="1"/>
          </p:cNvSpPr>
          <p:nvPr>
            <p:ph type="ftr" idx="11"/>
          </p:nvPr>
        </p:nvSpPr>
        <p:spPr>
          <a:xfrm>
            <a:off x="2621591" y="6356350"/>
            <a:ext cx="297844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57"/>
          <p:cNvSpPr txBox="1">
            <a:spLocks noGrp="1"/>
          </p:cNvSpPr>
          <p:nvPr>
            <p:ph type="dt" idx="10"/>
          </p:nvPr>
        </p:nvSpPr>
        <p:spPr>
          <a:xfrm>
            <a:off x="10346790" y="6356350"/>
            <a:ext cx="136788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7"/>
          <p:cNvSpPr txBox="1">
            <a:spLocks noGrp="1"/>
          </p:cNvSpPr>
          <p:nvPr>
            <p:ph type="title"/>
          </p:nvPr>
        </p:nvSpPr>
        <p:spPr>
          <a:xfrm>
            <a:off x="6585869" y="5444373"/>
            <a:ext cx="4920583"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Abril Fatface"/>
              <a:buNone/>
              <a:defRPr sz="5400">
                <a:solidFill>
                  <a:schemeClr val="lt1"/>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57"/>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a:solidFill>
                  <a:schemeClr val="accent4"/>
                </a:solidFill>
                <a:latin typeface="Avenir"/>
                <a:ea typeface="Avenir"/>
                <a:cs typeface="Avenir"/>
                <a:sym typeface="Avenir"/>
              </a:defRPr>
            </a:lvl1pPr>
            <a:lvl2pPr marL="0" lvl="1" indent="0" algn="l">
              <a:spcBef>
                <a:spcPts val="0"/>
              </a:spcBef>
              <a:buNone/>
              <a:defRPr sz="1200">
                <a:solidFill>
                  <a:schemeClr val="accent4"/>
                </a:solidFill>
                <a:latin typeface="Avenir"/>
                <a:ea typeface="Avenir"/>
                <a:cs typeface="Avenir"/>
                <a:sym typeface="Avenir"/>
              </a:defRPr>
            </a:lvl2pPr>
            <a:lvl3pPr marL="0" lvl="2" indent="0" algn="l">
              <a:spcBef>
                <a:spcPts val="0"/>
              </a:spcBef>
              <a:buNone/>
              <a:defRPr sz="1200">
                <a:solidFill>
                  <a:schemeClr val="accent4"/>
                </a:solidFill>
                <a:latin typeface="Avenir"/>
                <a:ea typeface="Avenir"/>
                <a:cs typeface="Avenir"/>
                <a:sym typeface="Avenir"/>
              </a:defRPr>
            </a:lvl3pPr>
            <a:lvl4pPr marL="0" lvl="3" indent="0" algn="l">
              <a:spcBef>
                <a:spcPts val="0"/>
              </a:spcBef>
              <a:buNone/>
              <a:defRPr sz="1200">
                <a:solidFill>
                  <a:schemeClr val="accent4"/>
                </a:solidFill>
                <a:latin typeface="Avenir"/>
                <a:ea typeface="Avenir"/>
                <a:cs typeface="Avenir"/>
                <a:sym typeface="Avenir"/>
              </a:defRPr>
            </a:lvl4pPr>
            <a:lvl5pPr marL="0" lvl="4" indent="0" algn="l">
              <a:spcBef>
                <a:spcPts val="0"/>
              </a:spcBef>
              <a:buNone/>
              <a:defRPr sz="1200">
                <a:solidFill>
                  <a:schemeClr val="accent4"/>
                </a:solidFill>
                <a:latin typeface="Avenir"/>
                <a:ea typeface="Avenir"/>
                <a:cs typeface="Avenir"/>
                <a:sym typeface="Avenir"/>
              </a:defRPr>
            </a:lvl5pPr>
            <a:lvl6pPr marL="0" lvl="5" indent="0" algn="l">
              <a:spcBef>
                <a:spcPts val="0"/>
              </a:spcBef>
              <a:buNone/>
              <a:defRPr sz="1200">
                <a:solidFill>
                  <a:schemeClr val="accent4"/>
                </a:solidFill>
                <a:latin typeface="Avenir"/>
                <a:ea typeface="Avenir"/>
                <a:cs typeface="Avenir"/>
                <a:sym typeface="Avenir"/>
              </a:defRPr>
            </a:lvl6pPr>
            <a:lvl7pPr marL="0" lvl="6" indent="0" algn="l">
              <a:spcBef>
                <a:spcPts val="0"/>
              </a:spcBef>
              <a:buNone/>
              <a:defRPr sz="1200">
                <a:solidFill>
                  <a:schemeClr val="accent4"/>
                </a:solidFill>
                <a:latin typeface="Avenir"/>
                <a:ea typeface="Avenir"/>
                <a:cs typeface="Avenir"/>
                <a:sym typeface="Avenir"/>
              </a:defRPr>
            </a:lvl7pPr>
            <a:lvl8pPr marL="0" lvl="7" indent="0" algn="l">
              <a:spcBef>
                <a:spcPts val="0"/>
              </a:spcBef>
              <a:buNone/>
              <a:defRPr sz="1200">
                <a:solidFill>
                  <a:schemeClr val="accent4"/>
                </a:solidFill>
                <a:latin typeface="Avenir"/>
                <a:ea typeface="Avenir"/>
                <a:cs typeface="Avenir"/>
                <a:sym typeface="Avenir"/>
              </a:defRPr>
            </a:lvl8pPr>
            <a:lvl9pPr marL="0" lvl="8" indent="0" algn="l">
              <a:spcBef>
                <a:spcPts val="0"/>
              </a:spcBef>
              <a:buNone/>
              <a:defRPr sz="1200">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0"/>
          <p:cNvSpPr>
            <a:spLocks noGrp="1"/>
          </p:cNvSpPr>
          <p:nvPr>
            <p:ph type="pic" idx="2"/>
          </p:nvPr>
        </p:nvSpPr>
        <p:spPr>
          <a:xfrm>
            <a:off x="0" y="0"/>
            <a:ext cx="6096000" cy="6857999"/>
          </a:xfrm>
          <a:prstGeom prst="rect">
            <a:avLst/>
          </a:prstGeom>
          <a:noFill/>
          <a:ln>
            <a:noFill/>
          </a:ln>
        </p:spPr>
      </p:sp>
      <p:sp>
        <p:nvSpPr>
          <p:cNvPr id="22" name="Google Shape;22;p40"/>
          <p:cNvSpPr txBox="1">
            <a:spLocks noGrp="1"/>
          </p:cNvSpPr>
          <p:nvPr>
            <p:ph type="body" idx="1"/>
          </p:nvPr>
        </p:nvSpPr>
        <p:spPr>
          <a:xfrm>
            <a:off x="2162846" y="2550997"/>
            <a:ext cx="4669707" cy="425937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41300"/>
              <a:buNone/>
              <a:defRPr sz="41300">
                <a:solidFill>
                  <a:schemeClr val="accent3"/>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chemeClr val="accent3"/>
              </a:buClr>
              <a:buSzPts val="19900"/>
              <a:buNone/>
              <a:defRPr sz="19900">
                <a:solidFill>
                  <a:schemeClr val="accent3"/>
                </a:solidFill>
                <a:latin typeface="Abril Fatface"/>
                <a:ea typeface="Abril Fatface"/>
                <a:cs typeface="Abril Fatface"/>
                <a:sym typeface="Abril Fatface"/>
              </a:defRPr>
            </a:lvl2pPr>
            <a:lvl3pPr marL="1371600" lvl="2" indent="-228600" algn="l">
              <a:lnSpc>
                <a:spcPct val="90000"/>
              </a:lnSpc>
              <a:spcBef>
                <a:spcPts val="500"/>
              </a:spcBef>
              <a:spcAft>
                <a:spcPts val="0"/>
              </a:spcAft>
              <a:buClr>
                <a:schemeClr val="accent3"/>
              </a:buClr>
              <a:buSzPts val="16600"/>
              <a:buNone/>
              <a:defRPr sz="16600">
                <a:solidFill>
                  <a:schemeClr val="accent3"/>
                </a:solidFill>
                <a:latin typeface="Abril Fatface"/>
                <a:ea typeface="Abril Fatface"/>
                <a:cs typeface="Abril Fatface"/>
                <a:sym typeface="Abril Fatface"/>
              </a:defRPr>
            </a:lvl3pPr>
            <a:lvl4pPr marL="1828800" lvl="3" indent="-228600" algn="l">
              <a:lnSpc>
                <a:spcPct val="90000"/>
              </a:lnSpc>
              <a:spcBef>
                <a:spcPts val="500"/>
              </a:spcBef>
              <a:spcAft>
                <a:spcPts val="0"/>
              </a:spcAft>
              <a:buClr>
                <a:schemeClr val="accent3"/>
              </a:buClr>
              <a:buSzPts val="13800"/>
              <a:buNone/>
              <a:defRPr sz="13800">
                <a:solidFill>
                  <a:schemeClr val="accent3"/>
                </a:solidFill>
                <a:latin typeface="Abril Fatface"/>
                <a:ea typeface="Abril Fatface"/>
                <a:cs typeface="Abril Fatface"/>
                <a:sym typeface="Abril Fatface"/>
              </a:defRPr>
            </a:lvl4pPr>
            <a:lvl5pPr marL="2286000" lvl="4" indent="-228600" algn="l">
              <a:lnSpc>
                <a:spcPct val="90000"/>
              </a:lnSpc>
              <a:spcBef>
                <a:spcPts val="500"/>
              </a:spcBef>
              <a:spcAft>
                <a:spcPts val="0"/>
              </a:spcAft>
              <a:buClr>
                <a:schemeClr val="accent3"/>
              </a:buClr>
              <a:buSzPts val="13800"/>
              <a:buNone/>
              <a:defRPr sz="13800">
                <a:solidFill>
                  <a:schemeClr val="accent3"/>
                </a:solidFill>
                <a:latin typeface="Abril Fatface"/>
                <a:ea typeface="Abril Fatface"/>
                <a:cs typeface="Abril Fatface"/>
                <a:sym typeface="Abril Fatfac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0"/>
          <p:cNvSpPr/>
          <p:nvPr/>
        </p:nvSpPr>
        <p:spPr>
          <a:xfrm>
            <a:off x="6096001" y="0"/>
            <a:ext cx="6096000"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 name="Google Shape;24;p40"/>
          <p:cNvSpPr txBox="1">
            <a:spLocks noGrp="1"/>
          </p:cNvSpPr>
          <p:nvPr>
            <p:ph type="ftr" idx="11"/>
          </p:nvPr>
        </p:nvSpPr>
        <p:spPr>
          <a:xfrm>
            <a:off x="6588916" y="6356350"/>
            <a:ext cx="328151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dt" idx="10"/>
          </p:nvPr>
        </p:nvSpPr>
        <p:spPr>
          <a:xfrm>
            <a:off x="10346788" y="6356350"/>
            <a:ext cx="13678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title"/>
          </p:nvPr>
        </p:nvSpPr>
        <p:spPr>
          <a:xfrm>
            <a:off x="6588917" y="944457"/>
            <a:ext cx="5125755" cy="11307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5400"/>
              <a:buFont typeface="Abril Fatface"/>
              <a:buNone/>
              <a:defRPr sz="5400">
                <a:solidFill>
                  <a:schemeClr val="lt1"/>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0"/>
          <p:cNvSpPr txBox="1">
            <a:spLocks noGrp="1"/>
          </p:cNvSpPr>
          <p:nvPr>
            <p:ph type="body" idx="3"/>
          </p:nvPr>
        </p:nvSpPr>
        <p:spPr>
          <a:xfrm>
            <a:off x="6588916" y="2125820"/>
            <a:ext cx="4983480" cy="378772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latin typeface="Avenir"/>
                <a:ea typeface="Avenir"/>
                <a:cs typeface="Avenir"/>
                <a:sym typeface="Avenir"/>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0"/>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9"/>
        <p:cNvGrpSpPr/>
        <p:nvPr/>
      </p:nvGrpSpPr>
      <p:grpSpPr>
        <a:xfrm>
          <a:off x="0" y="0"/>
          <a:ext cx="0" cy="0"/>
          <a:chOff x="0" y="0"/>
          <a:chExt cx="0" cy="0"/>
        </a:xfrm>
      </p:grpSpPr>
      <p:sp>
        <p:nvSpPr>
          <p:cNvPr id="30" name="Google Shape;30;p41"/>
          <p:cNvSpPr>
            <a:spLocks noGrp="1"/>
          </p:cNvSpPr>
          <p:nvPr>
            <p:ph type="pic" idx="2"/>
          </p:nvPr>
        </p:nvSpPr>
        <p:spPr>
          <a:xfrm>
            <a:off x="9053538" y="0"/>
            <a:ext cx="3138461" cy="6858000"/>
          </a:xfrm>
          <a:prstGeom prst="rect">
            <a:avLst/>
          </a:prstGeom>
          <a:noFill/>
          <a:ln>
            <a:noFill/>
          </a:ln>
        </p:spPr>
      </p:sp>
      <p:sp>
        <p:nvSpPr>
          <p:cNvPr id="31" name="Google Shape;31;p41"/>
          <p:cNvSpPr/>
          <p:nvPr/>
        </p:nvSpPr>
        <p:spPr>
          <a:xfrm>
            <a:off x="0" y="0"/>
            <a:ext cx="9058940"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2"/>
              </a:solidFill>
              <a:latin typeface="Avenir"/>
              <a:ea typeface="Avenir"/>
              <a:cs typeface="Avenir"/>
              <a:sym typeface="Avenir"/>
            </a:endParaRPr>
          </a:p>
        </p:txBody>
      </p:sp>
      <p:sp>
        <p:nvSpPr>
          <p:cNvPr id="32" name="Google Shape;32;p41"/>
          <p:cNvSpPr txBox="1">
            <a:spLocks noGrp="1"/>
          </p:cNvSpPr>
          <p:nvPr>
            <p:ph type="body" idx="1"/>
          </p:nvPr>
        </p:nvSpPr>
        <p:spPr>
          <a:xfrm>
            <a:off x="1485900" y="2532888"/>
            <a:ext cx="4876800" cy="36893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4C2CB"/>
              </a:buClr>
              <a:buSzPts val="41300"/>
              <a:buNone/>
              <a:defRPr sz="41300">
                <a:solidFill>
                  <a:srgbClr val="94C2CB"/>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chemeClr val="dk1"/>
              </a:buClr>
              <a:buSzPts val="2400"/>
              <a:buNone/>
              <a:defRPr>
                <a:latin typeface="Abril Fatface"/>
                <a:ea typeface="Abril Fatface"/>
                <a:cs typeface="Abril Fatface"/>
                <a:sym typeface="Abril Fatface"/>
              </a:defRPr>
            </a:lvl2pPr>
            <a:lvl3pPr marL="1371600" lvl="2" indent="-228600" algn="l">
              <a:lnSpc>
                <a:spcPct val="90000"/>
              </a:lnSpc>
              <a:spcBef>
                <a:spcPts val="500"/>
              </a:spcBef>
              <a:spcAft>
                <a:spcPts val="0"/>
              </a:spcAft>
              <a:buClr>
                <a:schemeClr val="dk1"/>
              </a:buClr>
              <a:buSzPts val="2000"/>
              <a:buNone/>
              <a:defRPr>
                <a:latin typeface="Abril Fatface"/>
                <a:ea typeface="Abril Fatface"/>
                <a:cs typeface="Abril Fatface"/>
                <a:sym typeface="Abril Fatface"/>
              </a:defRPr>
            </a:lvl3pPr>
            <a:lvl4pPr marL="1828800" lvl="3" indent="-228600" algn="l">
              <a:lnSpc>
                <a:spcPct val="90000"/>
              </a:lnSpc>
              <a:spcBef>
                <a:spcPts val="500"/>
              </a:spcBef>
              <a:spcAft>
                <a:spcPts val="0"/>
              </a:spcAft>
              <a:buClr>
                <a:schemeClr val="dk1"/>
              </a:buClr>
              <a:buSzPts val="1800"/>
              <a:buNone/>
              <a:defRPr>
                <a:latin typeface="Abril Fatface"/>
                <a:ea typeface="Abril Fatface"/>
                <a:cs typeface="Abril Fatface"/>
                <a:sym typeface="Abril Fatface"/>
              </a:defRPr>
            </a:lvl4pPr>
            <a:lvl5pPr marL="2286000" lvl="4" indent="-228600" algn="l">
              <a:lnSpc>
                <a:spcPct val="90000"/>
              </a:lnSpc>
              <a:spcBef>
                <a:spcPts val="500"/>
              </a:spcBef>
              <a:spcAft>
                <a:spcPts val="0"/>
              </a:spcAft>
              <a:buClr>
                <a:schemeClr val="dk1"/>
              </a:buClr>
              <a:buSzPts val="1800"/>
              <a:buNone/>
              <a:defRPr>
                <a:latin typeface="Abril Fatface"/>
                <a:ea typeface="Abril Fatface"/>
                <a:cs typeface="Abril Fatface"/>
                <a:sym typeface="Abril Fatfac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1"/>
          <p:cNvSpPr txBox="1">
            <a:spLocks noGrp="1"/>
          </p:cNvSpPr>
          <p:nvPr>
            <p:ph type="title"/>
          </p:nvPr>
        </p:nvSpPr>
        <p:spPr>
          <a:xfrm>
            <a:off x="487679" y="736979"/>
            <a:ext cx="805274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C365"/>
              </a:buClr>
              <a:buSzPts val="5400"/>
              <a:buFont typeface="Abril Fatface"/>
              <a:buNone/>
              <a:defRPr sz="5400">
                <a:solidFill>
                  <a:srgbClr val="FFC365"/>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1"/>
          <p:cNvSpPr txBox="1">
            <a:spLocks noGrp="1"/>
          </p:cNvSpPr>
          <p:nvPr>
            <p:ph type="body" idx="3"/>
          </p:nvPr>
        </p:nvSpPr>
        <p:spPr>
          <a:xfrm>
            <a:off x="487679" y="2112264"/>
            <a:ext cx="3840480" cy="36155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chemeClr val="lt1"/>
              </a:buClr>
              <a:buSzPts val="1600"/>
              <a:buNone/>
              <a:defRPr sz="1600" b="1">
                <a:solidFill>
                  <a:schemeClr val="lt1"/>
                </a:solidFill>
                <a:latin typeface="Avenir"/>
                <a:ea typeface="Avenir"/>
                <a:cs typeface="Avenir"/>
                <a:sym typeface="Avenir"/>
              </a:defRPr>
            </a:lvl1pPr>
            <a:lvl2pPr marL="914400" lvl="1" indent="-228600" algn="l">
              <a:lnSpc>
                <a:spcPct val="100000"/>
              </a:lnSpc>
              <a:spcBef>
                <a:spcPts val="600"/>
              </a:spcBef>
              <a:spcAft>
                <a:spcPts val="0"/>
              </a:spcAft>
              <a:buClr>
                <a:schemeClr val="lt1"/>
              </a:buClr>
              <a:buSzPts val="1600"/>
              <a:buNone/>
              <a:defRPr sz="1600">
                <a:solidFill>
                  <a:schemeClr val="lt1"/>
                </a:solidFill>
                <a:latin typeface="Avenir"/>
                <a:ea typeface="Avenir"/>
                <a:cs typeface="Avenir"/>
                <a:sym typeface="Avenir"/>
              </a:defRPr>
            </a:lvl2pPr>
            <a:lvl3pPr marL="1371600" lvl="2"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3pPr>
            <a:lvl4pPr marL="1828800" lvl="3"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4pPr>
            <a:lvl5pPr marL="2286000" lvl="4"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1"/>
          <p:cNvSpPr txBox="1">
            <a:spLocks noGrp="1"/>
          </p:cNvSpPr>
          <p:nvPr>
            <p:ph type="body" idx="4"/>
          </p:nvPr>
        </p:nvSpPr>
        <p:spPr>
          <a:xfrm>
            <a:off x="4699947" y="2112264"/>
            <a:ext cx="3840480" cy="361552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chemeClr val="lt1"/>
              </a:buClr>
              <a:buSzPts val="1600"/>
              <a:buNone/>
              <a:defRPr sz="1600" b="1">
                <a:solidFill>
                  <a:schemeClr val="lt1"/>
                </a:solidFill>
                <a:latin typeface="Avenir"/>
                <a:ea typeface="Avenir"/>
                <a:cs typeface="Avenir"/>
                <a:sym typeface="Avenir"/>
              </a:defRPr>
            </a:lvl1pPr>
            <a:lvl2pPr marL="914400" lvl="1" indent="-228600" algn="l">
              <a:lnSpc>
                <a:spcPct val="100000"/>
              </a:lnSpc>
              <a:spcBef>
                <a:spcPts val="600"/>
              </a:spcBef>
              <a:spcAft>
                <a:spcPts val="0"/>
              </a:spcAft>
              <a:buClr>
                <a:schemeClr val="lt1"/>
              </a:buClr>
              <a:buSzPts val="1600"/>
              <a:buNone/>
              <a:defRPr sz="1600">
                <a:solidFill>
                  <a:schemeClr val="lt1"/>
                </a:solidFill>
                <a:latin typeface="Avenir"/>
                <a:ea typeface="Avenir"/>
                <a:cs typeface="Avenir"/>
                <a:sym typeface="Avenir"/>
              </a:defRPr>
            </a:lvl2pPr>
            <a:lvl3pPr marL="1371600" lvl="2"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3pPr>
            <a:lvl4pPr marL="1828800" lvl="3"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4pPr>
            <a:lvl5pPr marL="2286000" lvl="4" indent="-228600" algn="l">
              <a:lnSpc>
                <a:spcPct val="125000"/>
              </a:lnSpc>
              <a:spcBef>
                <a:spcPts val="500"/>
              </a:spcBef>
              <a:spcAft>
                <a:spcPts val="0"/>
              </a:spcAft>
              <a:buClr>
                <a:schemeClr val="lt1"/>
              </a:buClr>
              <a:buSzPts val="1600"/>
              <a:buNone/>
              <a:defRPr sz="160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1"/>
          <p:cNvSpPr txBox="1">
            <a:spLocks noGrp="1"/>
          </p:cNvSpPr>
          <p:nvPr>
            <p:ph type="dt" idx="10"/>
          </p:nvPr>
        </p:nvSpPr>
        <p:spPr>
          <a:xfrm>
            <a:off x="6453352" y="6356350"/>
            <a:ext cx="208707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1"/>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41"/>
          <p:cNvSpPr txBox="1">
            <a:spLocks noGrp="1"/>
          </p:cNvSpPr>
          <p:nvPr>
            <p:ph type="ftr" idx="11"/>
          </p:nvPr>
        </p:nvSpPr>
        <p:spPr>
          <a:xfrm>
            <a:off x="2865020" y="6356350"/>
            <a:ext cx="329806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9"/>
        <p:cNvGrpSpPr/>
        <p:nvPr/>
      </p:nvGrpSpPr>
      <p:grpSpPr>
        <a:xfrm>
          <a:off x="0" y="0"/>
          <a:ext cx="0" cy="0"/>
          <a:chOff x="0" y="0"/>
          <a:chExt cx="0" cy="0"/>
        </a:xfrm>
      </p:grpSpPr>
      <p:sp>
        <p:nvSpPr>
          <p:cNvPr id="40" name="Google Shape;40;p42"/>
          <p:cNvSpPr/>
          <p:nvPr/>
        </p:nvSpPr>
        <p:spPr>
          <a:xfrm>
            <a:off x="0" y="0"/>
            <a:ext cx="12192000" cy="1728778"/>
          </a:xfrm>
          <a:prstGeom prst="rect">
            <a:avLst/>
          </a:prstGeom>
          <a:solidFill>
            <a:srgbClr val="98DF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41" name="Google Shape;41;p42"/>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2"/>
          <p:cNvSpPr txBox="1">
            <a:spLocks noGrp="1"/>
          </p:cNvSpPr>
          <p:nvPr>
            <p:ph type="body" idx="1"/>
          </p:nvPr>
        </p:nvSpPr>
        <p:spPr>
          <a:xfrm>
            <a:off x="492917" y="2480478"/>
            <a:ext cx="5261925" cy="373433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2"/>
          <p:cNvSpPr txBox="1">
            <a:spLocks noGrp="1"/>
          </p:cNvSpPr>
          <p:nvPr>
            <p:ph type="body" idx="2"/>
          </p:nvPr>
        </p:nvSpPr>
        <p:spPr>
          <a:xfrm>
            <a:off x="6488236" y="2480478"/>
            <a:ext cx="5226436" cy="373433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10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3pPr>
            <a:lvl4pPr marL="1828800" lvl="3"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4pPr>
            <a:lvl5pPr marL="2286000" lvl="4" indent="-228600" algn="l">
              <a:lnSpc>
                <a:spcPct val="100000"/>
              </a:lnSpc>
              <a:spcBef>
                <a:spcPts val="500"/>
              </a:spcBef>
              <a:spcAft>
                <a:spcPts val="0"/>
              </a:spcAft>
              <a:buClr>
                <a:srgbClr val="213F5F"/>
              </a:buClr>
              <a:buSzPts val="1600"/>
              <a:buNone/>
              <a:defRPr sz="16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2"/>
          <p:cNvSpPr txBox="1">
            <a:spLocks noGrp="1"/>
          </p:cNvSpPr>
          <p:nvPr>
            <p:ph type="body" idx="3"/>
          </p:nvPr>
        </p:nvSpPr>
        <p:spPr>
          <a:xfrm>
            <a:off x="3634283" y="2528976"/>
            <a:ext cx="4876800" cy="368935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ADDEE"/>
              </a:buClr>
              <a:buSzPts val="41300"/>
              <a:buNone/>
              <a:defRPr sz="41300">
                <a:solidFill>
                  <a:srgbClr val="CADDEE"/>
                </a:solidFill>
                <a:latin typeface="Abril Fatface"/>
                <a:ea typeface="Abril Fatface"/>
                <a:cs typeface="Abril Fatface"/>
                <a:sym typeface="Abril Fatface"/>
              </a:defRPr>
            </a:lvl1pPr>
            <a:lvl2pPr marL="914400" lvl="1" indent="-228600" algn="l">
              <a:lnSpc>
                <a:spcPct val="90000"/>
              </a:lnSpc>
              <a:spcBef>
                <a:spcPts val="500"/>
              </a:spcBef>
              <a:spcAft>
                <a:spcPts val="0"/>
              </a:spcAft>
              <a:buClr>
                <a:schemeClr val="dk1"/>
              </a:buClr>
              <a:buSzPts val="2400"/>
              <a:buNone/>
              <a:defRPr>
                <a:latin typeface="Abril Fatface"/>
                <a:ea typeface="Abril Fatface"/>
                <a:cs typeface="Abril Fatface"/>
                <a:sym typeface="Abril Fatface"/>
              </a:defRPr>
            </a:lvl2pPr>
            <a:lvl3pPr marL="1371600" lvl="2" indent="-228600" algn="l">
              <a:lnSpc>
                <a:spcPct val="90000"/>
              </a:lnSpc>
              <a:spcBef>
                <a:spcPts val="500"/>
              </a:spcBef>
              <a:spcAft>
                <a:spcPts val="0"/>
              </a:spcAft>
              <a:buClr>
                <a:schemeClr val="dk1"/>
              </a:buClr>
              <a:buSzPts val="2000"/>
              <a:buNone/>
              <a:defRPr>
                <a:latin typeface="Abril Fatface"/>
                <a:ea typeface="Abril Fatface"/>
                <a:cs typeface="Abril Fatface"/>
                <a:sym typeface="Abril Fatface"/>
              </a:defRPr>
            </a:lvl3pPr>
            <a:lvl4pPr marL="1828800" lvl="3" indent="-228600" algn="l">
              <a:lnSpc>
                <a:spcPct val="90000"/>
              </a:lnSpc>
              <a:spcBef>
                <a:spcPts val="500"/>
              </a:spcBef>
              <a:spcAft>
                <a:spcPts val="0"/>
              </a:spcAft>
              <a:buClr>
                <a:schemeClr val="dk1"/>
              </a:buClr>
              <a:buSzPts val="1800"/>
              <a:buNone/>
              <a:defRPr>
                <a:latin typeface="Abril Fatface"/>
                <a:ea typeface="Abril Fatface"/>
                <a:cs typeface="Abril Fatface"/>
                <a:sym typeface="Abril Fatface"/>
              </a:defRPr>
            </a:lvl4pPr>
            <a:lvl5pPr marL="2286000" lvl="4" indent="-228600" algn="l">
              <a:lnSpc>
                <a:spcPct val="90000"/>
              </a:lnSpc>
              <a:spcBef>
                <a:spcPts val="500"/>
              </a:spcBef>
              <a:spcAft>
                <a:spcPts val="0"/>
              </a:spcAft>
              <a:buClr>
                <a:schemeClr val="dk1"/>
              </a:buClr>
              <a:buSzPts val="1800"/>
              <a:buNone/>
              <a:defRPr>
                <a:latin typeface="Abril Fatface"/>
                <a:ea typeface="Abril Fatface"/>
                <a:cs typeface="Abril Fatface"/>
                <a:sym typeface="Abril Fatfac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2"/>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2"/>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48"/>
        <p:cNvGrpSpPr/>
        <p:nvPr/>
      </p:nvGrpSpPr>
      <p:grpSpPr>
        <a:xfrm>
          <a:off x="0" y="0"/>
          <a:ext cx="0" cy="0"/>
          <a:chOff x="0" y="0"/>
          <a:chExt cx="0" cy="0"/>
        </a:xfrm>
      </p:grpSpPr>
      <p:sp>
        <p:nvSpPr>
          <p:cNvPr id="49" name="Google Shape;49;p43"/>
          <p:cNvSpPr txBox="1">
            <a:spLocks noGrp="1"/>
          </p:cNvSpPr>
          <p:nvPr>
            <p:ph type="body" idx="1"/>
          </p:nvPr>
        </p:nvSpPr>
        <p:spPr>
          <a:xfrm>
            <a:off x="493776" y="2236861"/>
            <a:ext cx="1278419" cy="8925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5200"/>
              <a:buNone/>
              <a:defRPr sz="5200" b="0">
                <a:solidFill>
                  <a:srgbClr val="213F5F"/>
                </a:solidFill>
                <a:latin typeface="Abril Fatface"/>
                <a:ea typeface="Abril Fatface"/>
                <a:cs typeface="Abril Fatface"/>
                <a:sym typeface="Abril Fatface"/>
              </a:defRPr>
            </a:lvl1pPr>
            <a:lvl2pPr marL="914400" lvl="1" indent="-228600" algn="l">
              <a:lnSpc>
                <a:spcPct val="100000"/>
              </a:lnSpc>
              <a:spcBef>
                <a:spcPts val="600"/>
              </a:spcBef>
              <a:spcAft>
                <a:spcPts val="0"/>
              </a:spcAft>
              <a:buClr>
                <a:schemeClr val="dk1"/>
              </a:buClr>
              <a:buSzPts val="1600"/>
              <a:buNone/>
              <a:defRPr sz="16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3"/>
          <p:cNvSpPr txBox="1">
            <a:spLocks noGrp="1"/>
          </p:cNvSpPr>
          <p:nvPr>
            <p:ph type="body" idx="2"/>
          </p:nvPr>
        </p:nvSpPr>
        <p:spPr>
          <a:xfrm>
            <a:off x="493776" y="3621024"/>
            <a:ext cx="1278419" cy="8925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5200"/>
              <a:buNone/>
              <a:defRPr sz="5200" b="0">
                <a:solidFill>
                  <a:srgbClr val="213F5F"/>
                </a:solidFill>
                <a:latin typeface="Abril Fatface"/>
                <a:ea typeface="Abril Fatface"/>
                <a:cs typeface="Abril Fatface"/>
                <a:sym typeface="Abril Fatface"/>
              </a:defRPr>
            </a:lvl1pPr>
            <a:lvl2pPr marL="914400" lvl="1" indent="-228600" algn="l">
              <a:lnSpc>
                <a:spcPct val="100000"/>
              </a:lnSpc>
              <a:spcBef>
                <a:spcPts val="600"/>
              </a:spcBef>
              <a:spcAft>
                <a:spcPts val="0"/>
              </a:spcAft>
              <a:buClr>
                <a:schemeClr val="dk1"/>
              </a:buClr>
              <a:buSzPts val="1600"/>
              <a:buNone/>
              <a:defRPr sz="16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3"/>
          <p:cNvSpPr txBox="1">
            <a:spLocks noGrp="1"/>
          </p:cNvSpPr>
          <p:nvPr>
            <p:ph type="body" idx="3"/>
          </p:nvPr>
        </p:nvSpPr>
        <p:spPr>
          <a:xfrm>
            <a:off x="493776" y="5010912"/>
            <a:ext cx="1278419" cy="8925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5200"/>
              <a:buNone/>
              <a:defRPr sz="5200" b="0">
                <a:solidFill>
                  <a:srgbClr val="213F5F"/>
                </a:solidFill>
                <a:latin typeface="Abril Fatface"/>
                <a:ea typeface="Abril Fatface"/>
                <a:cs typeface="Abril Fatface"/>
                <a:sym typeface="Abril Fatface"/>
              </a:defRPr>
            </a:lvl1pPr>
            <a:lvl2pPr marL="914400" lvl="1" indent="-228600" algn="l">
              <a:lnSpc>
                <a:spcPct val="100000"/>
              </a:lnSpc>
              <a:spcBef>
                <a:spcPts val="600"/>
              </a:spcBef>
              <a:spcAft>
                <a:spcPts val="0"/>
              </a:spcAft>
              <a:buClr>
                <a:schemeClr val="dk1"/>
              </a:buClr>
              <a:buSzPts val="1600"/>
              <a:buNone/>
              <a:defRPr sz="16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3"/>
          <p:cNvSpPr txBox="1">
            <a:spLocks noGrp="1"/>
          </p:cNvSpPr>
          <p:nvPr>
            <p:ph type="body" idx="4"/>
          </p:nvPr>
        </p:nvSpPr>
        <p:spPr>
          <a:xfrm>
            <a:off x="2359152" y="4873752"/>
            <a:ext cx="4123475" cy="3314699"/>
          </a:xfrm>
          <a:prstGeom prst="rect">
            <a:avLst/>
          </a:prstGeom>
          <a:noFill/>
          <a:ln>
            <a:noFill/>
          </a:ln>
        </p:spPr>
        <p:txBody>
          <a:bodyPr spcFirstLastPara="1" wrap="square" lIns="91425" tIns="45700" rIns="91425" bIns="45700" anchor="b" anchorCtr="0">
            <a:noAutofit/>
          </a:bodyPr>
          <a:lstStyle>
            <a:lvl1pPr marL="457200" lvl="0" indent="-228600" algn="r">
              <a:lnSpc>
                <a:spcPct val="90000"/>
              </a:lnSpc>
              <a:spcBef>
                <a:spcPts val="1000"/>
              </a:spcBef>
              <a:spcAft>
                <a:spcPts val="0"/>
              </a:spcAft>
              <a:buClr>
                <a:srgbClr val="FEC788"/>
              </a:buClr>
              <a:buSzPts val="38000"/>
              <a:buNone/>
              <a:defRPr sz="38000">
                <a:solidFill>
                  <a:srgbClr val="FEC788"/>
                </a:solidFill>
                <a:latin typeface="Abril Fatface"/>
                <a:ea typeface="Abril Fatface"/>
                <a:cs typeface="Abril Fatface"/>
                <a:sym typeface="Abril Fatface"/>
              </a:defRPr>
            </a:lvl1pPr>
            <a:lvl2pPr marL="914400" lvl="1" indent="-228600" algn="r">
              <a:lnSpc>
                <a:spcPct val="90000"/>
              </a:lnSpc>
              <a:spcBef>
                <a:spcPts val="500"/>
              </a:spcBef>
              <a:spcAft>
                <a:spcPts val="0"/>
              </a:spcAft>
              <a:buClr>
                <a:srgbClr val="FEC788"/>
              </a:buClr>
              <a:buSzPts val="38000"/>
              <a:buNone/>
              <a:defRPr sz="38000">
                <a:solidFill>
                  <a:srgbClr val="FEC788"/>
                </a:solidFill>
                <a:latin typeface="Abril Fatface"/>
                <a:ea typeface="Abril Fatface"/>
                <a:cs typeface="Abril Fatface"/>
                <a:sym typeface="Abril Fatface"/>
              </a:defRPr>
            </a:lvl2pPr>
            <a:lvl3pPr marL="1371600" lvl="2" indent="-228600" algn="r">
              <a:lnSpc>
                <a:spcPct val="90000"/>
              </a:lnSpc>
              <a:spcBef>
                <a:spcPts val="500"/>
              </a:spcBef>
              <a:spcAft>
                <a:spcPts val="0"/>
              </a:spcAft>
              <a:buClr>
                <a:srgbClr val="FEC788"/>
              </a:buClr>
              <a:buSzPts val="38000"/>
              <a:buNone/>
              <a:defRPr sz="38000">
                <a:solidFill>
                  <a:srgbClr val="FEC788"/>
                </a:solidFill>
                <a:latin typeface="Abril Fatface"/>
                <a:ea typeface="Abril Fatface"/>
                <a:cs typeface="Abril Fatface"/>
                <a:sym typeface="Abril Fatface"/>
              </a:defRPr>
            </a:lvl3pPr>
            <a:lvl4pPr marL="1828800" lvl="3" indent="-228600" algn="r">
              <a:lnSpc>
                <a:spcPct val="90000"/>
              </a:lnSpc>
              <a:spcBef>
                <a:spcPts val="500"/>
              </a:spcBef>
              <a:spcAft>
                <a:spcPts val="0"/>
              </a:spcAft>
              <a:buClr>
                <a:srgbClr val="FEC788"/>
              </a:buClr>
              <a:buSzPts val="38000"/>
              <a:buNone/>
              <a:defRPr sz="38000">
                <a:solidFill>
                  <a:srgbClr val="FEC788"/>
                </a:solidFill>
                <a:latin typeface="Abril Fatface"/>
                <a:ea typeface="Abril Fatface"/>
                <a:cs typeface="Abril Fatface"/>
                <a:sym typeface="Abril Fatface"/>
              </a:defRPr>
            </a:lvl4pPr>
            <a:lvl5pPr marL="2286000" lvl="4" indent="-228600" algn="r">
              <a:lnSpc>
                <a:spcPct val="90000"/>
              </a:lnSpc>
              <a:spcBef>
                <a:spcPts val="500"/>
              </a:spcBef>
              <a:spcAft>
                <a:spcPts val="0"/>
              </a:spcAft>
              <a:buClr>
                <a:srgbClr val="FEC788"/>
              </a:buClr>
              <a:buSzPts val="38000"/>
              <a:buNone/>
              <a:defRPr sz="38000">
                <a:solidFill>
                  <a:srgbClr val="FEC788"/>
                </a:solidFill>
                <a:latin typeface="Abril Fatface"/>
                <a:ea typeface="Abril Fatface"/>
                <a:cs typeface="Abril Fatface"/>
                <a:sym typeface="Abril Fatfac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3"/>
          <p:cNvSpPr txBox="1">
            <a:spLocks noGrp="1"/>
          </p:cNvSpPr>
          <p:nvPr>
            <p:ph type="body" idx="5"/>
          </p:nvPr>
        </p:nvSpPr>
        <p:spPr>
          <a:xfrm>
            <a:off x="1837944" y="2331957"/>
            <a:ext cx="3895868" cy="6617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1600"/>
              <a:buNone/>
              <a:defRPr sz="1600" b="1">
                <a:solidFill>
                  <a:srgbClr val="213F5F"/>
                </a:solidFill>
              </a:defRPr>
            </a:lvl1pPr>
            <a:lvl2pPr marL="914400" lvl="1" indent="-228600" algn="l">
              <a:lnSpc>
                <a:spcPct val="100000"/>
              </a:lnSpc>
              <a:spcBef>
                <a:spcPts val="600"/>
              </a:spcBef>
              <a:spcAft>
                <a:spcPts val="0"/>
              </a:spcAft>
              <a:buClr>
                <a:srgbClr val="213F5F"/>
              </a:buClr>
              <a:buSzPts val="1600"/>
              <a:buNone/>
              <a:defRPr sz="1600">
                <a:solidFill>
                  <a:srgbClr val="213F5F"/>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3"/>
          <p:cNvSpPr txBox="1">
            <a:spLocks noGrp="1"/>
          </p:cNvSpPr>
          <p:nvPr>
            <p:ph type="body" idx="6"/>
          </p:nvPr>
        </p:nvSpPr>
        <p:spPr>
          <a:xfrm>
            <a:off x="1837944" y="3716120"/>
            <a:ext cx="3895868" cy="6617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1600"/>
              <a:buNone/>
              <a:defRPr sz="1600" b="1">
                <a:solidFill>
                  <a:srgbClr val="213F5F"/>
                </a:solidFill>
              </a:defRPr>
            </a:lvl1pPr>
            <a:lvl2pPr marL="914400" lvl="1" indent="-228600" algn="l">
              <a:lnSpc>
                <a:spcPct val="100000"/>
              </a:lnSpc>
              <a:spcBef>
                <a:spcPts val="600"/>
              </a:spcBef>
              <a:spcAft>
                <a:spcPts val="0"/>
              </a:spcAft>
              <a:buClr>
                <a:srgbClr val="213F5F"/>
              </a:buClr>
              <a:buSzPts val="1600"/>
              <a:buNone/>
              <a:defRPr sz="1600">
                <a:solidFill>
                  <a:srgbClr val="213F5F"/>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3"/>
          <p:cNvSpPr txBox="1">
            <a:spLocks noGrp="1"/>
          </p:cNvSpPr>
          <p:nvPr>
            <p:ph type="body" idx="7"/>
          </p:nvPr>
        </p:nvSpPr>
        <p:spPr>
          <a:xfrm>
            <a:off x="1837944" y="5106008"/>
            <a:ext cx="3895868" cy="6617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1600"/>
              <a:buNone/>
              <a:defRPr sz="1600" b="1">
                <a:solidFill>
                  <a:srgbClr val="213F5F"/>
                </a:solidFill>
              </a:defRPr>
            </a:lvl1pPr>
            <a:lvl2pPr marL="914400" lvl="1" indent="-228600" algn="l">
              <a:lnSpc>
                <a:spcPct val="100000"/>
              </a:lnSpc>
              <a:spcBef>
                <a:spcPts val="600"/>
              </a:spcBef>
              <a:spcAft>
                <a:spcPts val="0"/>
              </a:spcAft>
              <a:buClr>
                <a:srgbClr val="213F5F"/>
              </a:buClr>
              <a:buSzPts val="1600"/>
              <a:buNone/>
              <a:defRPr sz="1600">
                <a:solidFill>
                  <a:srgbClr val="213F5F"/>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3"/>
          <p:cNvSpPr>
            <a:spLocks noGrp="1"/>
          </p:cNvSpPr>
          <p:nvPr>
            <p:ph type="pic" idx="8"/>
          </p:nvPr>
        </p:nvSpPr>
        <p:spPr>
          <a:xfrm>
            <a:off x="6112812" y="1728778"/>
            <a:ext cx="6079187" cy="5129222"/>
          </a:xfrm>
          <a:prstGeom prst="rect">
            <a:avLst/>
          </a:prstGeom>
          <a:noFill/>
          <a:ln>
            <a:noFill/>
          </a:ln>
        </p:spPr>
      </p:sp>
      <p:sp>
        <p:nvSpPr>
          <p:cNvPr id="57" name="Google Shape;57;p43"/>
          <p:cNvSpPr/>
          <p:nvPr/>
        </p:nvSpPr>
        <p:spPr>
          <a:xfrm>
            <a:off x="0" y="2477"/>
            <a:ext cx="12191999" cy="172877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58" name="Google Shape;58;p43"/>
          <p:cNvSpPr txBox="1">
            <a:spLocks noGrp="1"/>
          </p:cNvSpPr>
          <p:nvPr>
            <p:ph type="ftr" idx="11"/>
          </p:nvPr>
        </p:nvSpPr>
        <p:spPr>
          <a:xfrm>
            <a:off x="2621591" y="6356350"/>
            <a:ext cx="312609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3"/>
          <p:cNvSpPr txBox="1">
            <a:spLocks noGrp="1"/>
          </p:cNvSpPr>
          <p:nvPr>
            <p:ph type="dt" idx="10"/>
          </p:nvPr>
        </p:nvSpPr>
        <p:spPr>
          <a:xfrm>
            <a:off x="10346790" y="6356350"/>
            <a:ext cx="135229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61" name="Google Shape;61;p43"/>
          <p:cNvSpPr txBox="1">
            <a:spLocks noGrp="1"/>
          </p:cNvSpPr>
          <p:nvPr>
            <p:ph type="title"/>
          </p:nvPr>
        </p:nvSpPr>
        <p:spPr>
          <a:xfrm>
            <a:off x="492916" y="54864"/>
            <a:ext cx="11320272" cy="16733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Abril Fatface"/>
              <a:buNone/>
              <a:defRPr sz="5400">
                <a:solidFill>
                  <a:schemeClr val="lt1"/>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Photo">
  <p:cSld name="4 Photo">
    <p:spTree>
      <p:nvGrpSpPr>
        <p:cNvPr id="1" name="Shape 62"/>
        <p:cNvGrpSpPr/>
        <p:nvPr/>
      </p:nvGrpSpPr>
      <p:grpSpPr>
        <a:xfrm>
          <a:off x="0" y="0"/>
          <a:ext cx="0" cy="0"/>
          <a:chOff x="0" y="0"/>
          <a:chExt cx="0" cy="0"/>
        </a:xfrm>
      </p:grpSpPr>
      <p:sp>
        <p:nvSpPr>
          <p:cNvPr id="63" name="Google Shape;63;p44"/>
          <p:cNvSpPr>
            <a:spLocks noGrp="1"/>
          </p:cNvSpPr>
          <p:nvPr>
            <p:ph type="pic" idx="2"/>
          </p:nvPr>
        </p:nvSpPr>
        <p:spPr>
          <a:xfrm>
            <a:off x="603504" y="2361606"/>
            <a:ext cx="2276856" cy="2260600"/>
          </a:xfrm>
          <a:prstGeom prst="rect">
            <a:avLst/>
          </a:prstGeom>
          <a:noFill/>
          <a:ln>
            <a:noFill/>
          </a:ln>
        </p:spPr>
      </p:sp>
      <p:sp>
        <p:nvSpPr>
          <p:cNvPr id="64" name="Google Shape;64;p44"/>
          <p:cNvSpPr>
            <a:spLocks noGrp="1"/>
          </p:cNvSpPr>
          <p:nvPr>
            <p:ph type="pic" idx="3"/>
          </p:nvPr>
        </p:nvSpPr>
        <p:spPr>
          <a:xfrm>
            <a:off x="3511296" y="2361606"/>
            <a:ext cx="2276856" cy="2260600"/>
          </a:xfrm>
          <a:prstGeom prst="rect">
            <a:avLst/>
          </a:prstGeom>
          <a:noFill/>
          <a:ln>
            <a:noFill/>
          </a:ln>
        </p:spPr>
      </p:sp>
      <p:sp>
        <p:nvSpPr>
          <p:cNvPr id="65" name="Google Shape;65;p44"/>
          <p:cNvSpPr>
            <a:spLocks noGrp="1"/>
          </p:cNvSpPr>
          <p:nvPr>
            <p:ph type="pic" idx="4"/>
          </p:nvPr>
        </p:nvSpPr>
        <p:spPr>
          <a:xfrm>
            <a:off x="6437376" y="2361606"/>
            <a:ext cx="2276856" cy="2260600"/>
          </a:xfrm>
          <a:prstGeom prst="rect">
            <a:avLst/>
          </a:prstGeom>
          <a:noFill/>
          <a:ln>
            <a:noFill/>
          </a:ln>
        </p:spPr>
      </p:sp>
      <p:sp>
        <p:nvSpPr>
          <p:cNvPr id="66" name="Google Shape;66;p44"/>
          <p:cNvSpPr>
            <a:spLocks noGrp="1"/>
          </p:cNvSpPr>
          <p:nvPr>
            <p:ph type="pic" idx="5"/>
          </p:nvPr>
        </p:nvSpPr>
        <p:spPr>
          <a:xfrm>
            <a:off x="9381744" y="2361606"/>
            <a:ext cx="2276856" cy="2260600"/>
          </a:xfrm>
          <a:prstGeom prst="rect">
            <a:avLst/>
          </a:prstGeom>
          <a:noFill/>
          <a:ln>
            <a:noFill/>
          </a:ln>
        </p:spPr>
      </p:sp>
      <p:sp>
        <p:nvSpPr>
          <p:cNvPr id="67" name="Google Shape;67;p44"/>
          <p:cNvSpPr txBox="1">
            <a:spLocks noGrp="1"/>
          </p:cNvSpPr>
          <p:nvPr>
            <p:ph type="body" idx="1"/>
          </p:nvPr>
        </p:nvSpPr>
        <p:spPr>
          <a:xfrm>
            <a:off x="603504" y="4764024"/>
            <a:ext cx="2347067"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4"/>
          <p:cNvSpPr txBox="1">
            <a:spLocks noGrp="1"/>
          </p:cNvSpPr>
          <p:nvPr>
            <p:ph type="body" idx="6"/>
          </p:nvPr>
        </p:nvSpPr>
        <p:spPr>
          <a:xfrm>
            <a:off x="603504" y="5026714"/>
            <a:ext cx="2347067" cy="274320"/>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rgbClr val="213F5F"/>
              </a:buClr>
              <a:buSzPts val="1400"/>
              <a:buNone/>
              <a:defRPr sz="14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4"/>
          <p:cNvSpPr txBox="1">
            <a:spLocks noGrp="1"/>
          </p:cNvSpPr>
          <p:nvPr>
            <p:ph type="body" idx="7"/>
          </p:nvPr>
        </p:nvSpPr>
        <p:spPr>
          <a:xfrm>
            <a:off x="3511296" y="4764024"/>
            <a:ext cx="2347067"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4"/>
          <p:cNvSpPr txBox="1">
            <a:spLocks noGrp="1"/>
          </p:cNvSpPr>
          <p:nvPr>
            <p:ph type="body" idx="8"/>
          </p:nvPr>
        </p:nvSpPr>
        <p:spPr>
          <a:xfrm>
            <a:off x="3511296" y="5026714"/>
            <a:ext cx="2347067" cy="274320"/>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rgbClr val="213F5F"/>
              </a:buClr>
              <a:buSzPts val="1400"/>
              <a:buNone/>
              <a:defRPr sz="14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4"/>
          <p:cNvSpPr txBox="1">
            <a:spLocks noGrp="1"/>
          </p:cNvSpPr>
          <p:nvPr>
            <p:ph type="body" idx="9"/>
          </p:nvPr>
        </p:nvSpPr>
        <p:spPr>
          <a:xfrm>
            <a:off x="6437376" y="4764024"/>
            <a:ext cx="2331720"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4"/>
          <p:cNvSpPr txBox="1">
            <a:spLocks noGrp="1"/>
          </p:cNvSpPr>
          <p:nvPr>
            <p:ph type="body" idx="13"/>
          </p:nvPr>
        </p:nvSpPr>
        <p:spPr>
          <a:xfrm>
            <a:off x="6437376" y="5026714"/>
            <a:ext cx="2331720" cy="274320"/>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rgbClr val="213F5F"/>
              </a:buClr>
              <a:buSzPts val="1400"/>
              <a:buNone/>
              <a:defRPr sz="14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4"/>
          <p:cNvSpPr txBox="1">
            <a:spLocks noGrp="1"/>
          </p:cNvSpPr>
          <p:nvPr>
            <p:ph type="body" idx="14"/>
          </p:nvPr>
        </p:nvSpPr>
        <p:spPr>
          <a:xfrm>
            <a:off x="9381744" y="4764024"/>
            <a:ext cx="2332882" cy="274320"/>
          </a:xfrm>
          <a:prstGeom prst="rect">
            <a:avLst/>
          </a:prstGeom>
          <a:noFill/>
          <a:ln>
            <a:noFill/>
          </a:ln>
        </p:spPr>
        <p:txBody>
          <a:bodyPr spcFirstLastPara="1" wrap="square" lIns="0" tIns="45700" rIns="91425" bIns="45700" anchor="ctr" anchorCtr="0">
            <a:noAutofit/>
          </a:bodyPr>
          <a:lstStyle>
            <a:lvl1pPr marL="457200" lvl="0" indent="-228600" algn="l">
              <a:lnSpc>
                <a:spcPct val="90000"/>
              </a:lnSpc>
              <a:spcBef>
                <a:spcPts val="1000"/>
              </a:spcBef>
              <a:spcAft>
                <a:spcPts val="0"/>
              </a:spcAft>
              <a:buClr>
                <a:srgbClr val="213F5F"/>
              </a:buClr>
              <a:buSzPts val="1400"/>
              <a:buNone/>
              <a:defRPr sz="1400" b="1">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4"/>
          <p:cNvSpPr txBox="1">
            <a:spLocks noGrp="1"/>
          </p:cNvSpPr>
          <p:nvPr>
            <p:ph type="body" idx="15"/>
          </p:nvPr>
        </p:nvSpPr>
        <p:spPr>
          <a:xfrm>
            <a:off x="9381744" y="5026714"/>
            <a:ext cx="2332882" cy="274320"/>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rgbClr val="213F5F"/>
              </a:buClr>
              <a:buSzPts val="1400"/>
              <a:buNone/>
              <a:defRPr sz="1400">
                <a:solidFill>
                  <a:srgbClr val="213F5F"/>
                </a:solidFill>
                <a:latin typeface="Avenir"/>
                <a:ea typeface="Avenir"/>
                <a:cs typeface="Avenir"/>
                <a:sym typeface="Avenir"/>
              </a:defRPr>
            </a:lvl1pPr>
            <a:lvl2pPr marL="914400" lvl="1" indent="-228600" algn="l">
              <a:lnSpc>
                <a:spcPct val="90000"/>
              </a:lnSpc>
              <a:spcBef>
                <a:spcPts val="500"/>
              </a:spcBef>
              <a:spcAft>
                <a:spcPts val="0"/>
              </a:spcAft>
              <a:buClr>
                <a:schemeClr val="accent4"/>
              </a:buClr>
              <a:buSzPts val="1400"/>
              <a:buNone/>
              <a:defRPr sz="1400">
                <a:solidFill>
                  <a:schemeClr val="accent4"/>
                </a:solidFill>
                <a:latin typeface="Avenir"/>
                <a:ea typeface="Avenir"/>
                <a:cs typeface="Avenir"/>
                <a:sym typeface="Avenir"/>
              </a:defRPr>
            </a:lvl2pPr>
            <a:lvl3pPr marL="1371600" lvl="2" indent="-228600" algn="l">
              <a:lnSpc>
                <a:spcPct val="90000"/>
              </a:lnSpc>
              <a:spcBef>
                <a:spcPts val="500"/>
              </a:spcBef>
              <a:spcAft>
                <a:spcPts val="0"/>
              </a:spcAft>
              <a:buClr>
                <a:schemeClr val="accent4"/>
              </a:buClr>
              <a:buSzPts val="1200"/>
              <a:buNone/>
              <a:defRPr sz="1200">
                <a:solidFill>
                  <a:schemeClr val="accent4"/>
                </a:solidFill>
                <a:latin typeface="Avenir"/>
                <a:ea typeface="Avenir"/>
                <a:cs typeface="Avenir"/>
                <a:sym typeface="Avenir"/>
              </a:defRPr>
            </a:lvl3pPr>
            <a:lvl4pPr marL="1828800" lvl="3"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4pPr>
            <a:lvl5pPr marL="2286000" lvl="4" indent="-228600" algn="l">
              <a:lnSpc>
                <a:spcPct val="90000"/>
              </a:lnSpc>
              <a:spcBef>
                <a:spcPts val="500"/>
              </a:spcBef>
              <a:spcAft>
                <a:spcPts val="0"/>
              </a:spcAft>
              <a:buClr>
                <a:schemeClr val="accent4"/>
              </a:buClr>
              <a:buSzPts val="1100"/>
              <a:buNone/>
              <a:defRPr sz="1100">
                <a:solidFill>
                  <a:schemeClr val="accent4"/>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4"/>
          <p:cNvSpPr/>
          <p:nvPr/>
        </p:nvSpPr>
        <p:spPr>
          <a:xfrm>
            <a:off x="-5326" y="0"/>
            <a:ext cx="12208042" cy="172821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76" name="Google Shape;7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4"/>
          <p:cNvSpPr txBox="1">
            <a:spLocks noGrp="1"/>
          </p:cNvSpPr>
          <p:nvPr>
            <p:ph type="dt" idx="10"/>
          </p:nvPr>
        </p:nvSpPr>
        <p:spPr>
          <a:xfrm>
            <a:off x="10285388" y="6356350"/>
            <a:ext cx="14292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4"/>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79" name="Google Shape;79;p44"/>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Two Photos">
  <p:cSld name="Content Two Photos">
    <p:spTree>
      <p:nvGrpSpPr>
        <p:cNvPr id="1" name="Shape 80"/>
        <p:cNvGrpSpPr/>
        <p:nvPr/>
      </p:nvGrpSpPr>
      <p:grpSpPr>
        <a:xfrm>
          <a:off x="0" y="0"/>
          <a:ext cx="0" cy="0"/>
          <a:chOff x="0" y="0"/>
          <a:chExt cx="0" cy="0"/>
        </a:xfrm>
      </p:grpSpPr>
      <p:sp>
        <p:nvSpPr>
          <p:cNvPr id="81" name="Google Shape;81;p45"/>
          <p:cNvSpPr/>
          <p:nvPr/>
        </p:nvSpPr>
        <p:spPr>
          <a:xfrm>
            <a:off x="6090674" y="0"/>
            <a:ext cx="6101325"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82" name="Google Shape;82;p45"/>
          <p:cNvSpPr>
            <a:spLocks noGrp="1"/>
          </p:cNvSpPr>
          <p:nvPr>
            <p:ph type="pic" idx="2"/>
          </p:nvPr>
        </p:nvSpPr>
        <p:spPr>
          <a:xfrm>
            <a:off x="0" y="-1"/>
            <a:ext cx="6090674" cy="5178129"/>
          </a:xfrm>
          <a:prstGeom prst="rect">
            <a:avLst/>
          </a:prstGeom>
          <a:noFill/>
          <a:ln>
            <a:noFill/>
          </a:ln>
        </p:spPr>
      </p:sp>
      <p:sp>
        <p:nvSpPr>
          <p:cNvPr id="83" name="Google Shape;83;p45"/>
          <p:cNvSpPr/>
          <p:nvPr/>
        </p:nvSpPr>
        <p:spPr>
          <a:xfrm>
            <a:off x="0" y="5178129"/>
            <a:ext cx="6090674" cy="16798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84" name="Google Shape;84;p45"/>
          <p:cNvSpPr txBox="1">
            <a:spLocks noGrp="1"/>
          </p:cNvSpPr>
          <p:nvPr>
            <p:ph type="ftr" idx="11"/>
          </p:nvPr>
        </p:nvSpPr>
        <p:spPr>
          <a:xfrm>
            <a:off x="3016332" y="6356350"/>
            <a:ext cx="270489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5"/>
          <p:cNvSpPr txBox="1">
            <a:spLocks noGrp="1"/>
          </p:cNvSpPr>
          <p:nvPr>
            <p:ph type="dt" idx="10"/>
          </p:nvPr>
        </p:nvSpPr>
        <p:spPr>
          <a:xfrm>
            <a:off x="10346788" y="6356350"/>
            <a:ext cx="13678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213F5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5"/>
          <p:cNvSpPr txBox="1">
            <a:spLocks noGrp="1"/>
          </p:cNvSpPr>
          <p:nvPr>
            <p:ph type="title"/>
          </p:nvPr>
        </p:nvSpPr>
        <p:spPr>
          <a:xfrm>
            <a:off x="6583591" y="944457"/>
            <a:ext cx="5131081" cy="11307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45"/>
          <p:cNvSpPr txBox="1">
            <a:spLocks noGrp="1"/>
          </p:cNvSpPr>
          <p:nvPr>
            <p:ph type="body" idx="1"/>
          </p:nvPr>
        </p:nvSpPr>
        <p:spPr>
          <a:xfrm>
            <a:off x="6583590" y="2084832"/>
            <a:ext cx="4983480" cy="37877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400"/>
              </a:spcBef>
              <a:spcAft>
                <a:spcPts val="0"/>
              </a:spcAft>
              <a:buClr>
                <a:srgbClr val="213F5F"/>
              </a:buClr>
              <a:buSzPts val="1600"/>
              <a:buNone/>
              <a:defRPr sz="1600">
                <a:solidFill>
                  <a:srgbClr val="213F5F"/>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45"/>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9"/>
        <p:cNvGrpSpPr/>
        <p:nvPr/>
      </p:nvGrpSpPr>
      <p:grpSpPr>
        <a:xfrm>
          <a:off x="0" y="0"/>
          <a:ext cx="0" cy="0"/>
          <a:chOff x="0" y="0"/>
          <a:chExt cx="0" cy="0"/>
        </a:xfrm>
      </p:grpSpPr>
      <p:sp>
        <p:nvSpPr>
          <p:cNvPr id="90" name="Google Shape;90;p46"/>
          <p:cNvSpPr>
            <a:spLocks noGrp="1"/>
          </p:cNvSpPr>
          <p:nvPr>
            <p:ph type="pic" idx="2"/>
          </p:nvPr>
        </p:nvSpPr>
        <p:spPr>
          <a:xfrm>
            <a:off x="0" y="0"/>
            <a:ext cx="3044201" cy="6858000"/>
          </a:xfrm>
          <a:prstGeom prst="rect">
            <a:avLst/>
          </a:prstGeom>
          <a:noFill/>
          <a:ln>
            <a:noFill/>
          </a:ln>
        </p:spPr>
      </p:sp>
      <p:sp>
        <p:nvSpPr>
          <p:cNvPr id="91" name="Google Shape;91;p46"/>
          <p:cNvSpPr/>
          <p:nvPr/>
        </p:nvSpPr>
        <p:spPr>
          <a:xfrm>
            <a:off x="3044201" y="2"/>
            <a:ext cx="9193404" cy="1728776"/>
          </a:xfrm>
          <a:prstGeom prst="rect">
            <a:avLst/>
          </a:prstGeom>
          <a:solidFill>
            <a:srgbClr val="98DF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DCF4EE"/>
              </a:solidFill>
              <a:latin typeface="Avenir"/>
              <a:ea typeface="Avenir"/>
              <a:cs typeface="Avenir"/>
              <a:sym typeface="Avenir"/>
            </a:endParaRPr>
          </a:p>
        </p:txBody>
      </p:sp>
      <p:sp>
        <p:nvSpPr>
          <p:cNvPr id="92" name="Google Shape;92;p46"/>
          <p:cNvSpPr txBox="1">
            <a:spLocks noGrp="1"/>
          </p:cNvSpPr>
          <p:nvPr>
            <p:ph type="title"/>
          </p:nvPr>
        </p:nvSpPr>
        <p:spPr>
          <a:xfrm>
            <a:off x="3537118" y="428844"/>
            <a:ext cx="8177554" cy="1014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13F5F"/>
              </a:buClr>
              <a:buSzPts val="5400"/>
              <a:buFont typeface="Abril Fatface"/>
              <a:buNone/>
              <a:defRPr sz="5400">
                <a:solidFill>
                  <a:srgbClr val="213F5F"/>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46"/>
          <p:cNvSpPr txBox="1">
            <a:spLocks noGrp="1"/>
          </p:cNvSpPr>
          <p:nvPr>
            <p:ph type="body" idx="1"/>
          </p:nvPr>
        </p:nvSpPr>
        <p:spPr>
          <a:xfrm>
            <a:off x="3537181" y="2395728"/>
            <a:ext cx="3721653" cy="36941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6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400"/>
              </a:spcBef>
              <a:spcAft>
                <a:spcPts val="0"/>
              </a:spcAft>
              <a:buClr>
                <a:srgbClr val="213F5F"/>
              </a:buClr>
              <a:buSzPts val="1400"/>
              <a:buNone/>
              <a:defRPr sz="1400">
                <a:solidFill>
                  <a:srgbClr val="213F5F"/>
                </a:solidFill>
                <a:latin typeface="Avenir"/>
                <a:ea typeface="Avenir"/>
                <a:cs typeface="Avenir"/>
                <a:sym typeface="Avenir"/>
              </a:defRPr>
            </a:lvl3pPr>
            <a:lvl4pPr marL="1828800" lvl="3" indent="-228600" algn="l">
              <a:lnSpc>
                <a:spcPct val="100000"/>
              </a:lnSpc>
              <a:spcBef>
                <a:spcPts val="400"/>
              </a:spcBef>
              <a:spcAft>
                <a:spcPts val="0"/>
              </a:spcAft>
              <a:buClr>
                <a:srgbClr val="213F5F"/>
              </a:buClr>
              <a:buSzPts val="1200"/>
              <a:buNone/>
              <a:defRPr sz="1200">
                <a:solidFill>
                  <a:srgbClr val="213F5F"/>
                </a:solidFill>
                <a:latin typeface="Avenir"/>
                <a:ea typeface="Avenir"/>
                <a:cs typeface="Avenir"/>
                <a:sym typeface="Avenir"/>
              </a:defRPr>
            </a:lvl4pPr>
            <a:lvl5pPr marL="2286000" lvl="4" indent="-228600" algn="l">
              <a:lnSpc>
                <a:spcPct val="100000"/>
              </a:lnSpc>
              <a:spcBef>
                <a:spcPts val="400"/>
              </a:spcBef>
              <a:spcAft>
                <a:spcPts val="0"/>
              </a:spcAft>
              <a:buClr>
                <a:srgbClr val="213F5F"/>
              </a:buClr>
              <a:buSzPts val="1200"/>
              <a:buNone/>
              <a:defRPr sz="12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46"/>
          <p:cNvSpPr txBox="1">
            <a:spLocks noGrp="1"/>
          </p:cNvSpPr>
          <p:nvPr>
            <p:ph type="body" idx="3"/>
          </p:nvPr>
        </p:nvSpPr>
        <p:spPr>
          <a:xfrm>
            <a:off x="7946723" y="2395728"/>
            <a:ext cx="3767949" cy="369417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rgbClr val="213F5F"/>
              </a:buClr>
              <a:buSzPts val="1600"/>
              <a:buNone/>
              <a:defRPr sz="1600" b="1">
                <a:solidFill>
                  <a:srgbClr val="213F5F"/>
                </a:solidFill>
                <a:latin typeface="Avenir"/>
                <a:ea typeface="Avenir"/>
                <a:cs typeface="Avenir"/>
                <a:sym typeface="Avenir"/>
              </a:defRPr>
            </a:lvl1pPr>
            <a:lvl2pPr marL="914400" lvl="1" indent="-228600" algn="l">
              <a:lnSpc>
                <a:spcPct val="100000"/>
              </a:lnSpc>
              <a:spcBef>
                <a:spcPts val="600"/>
              </a:spcBef>
              <a:spcAft>
                <a:spcPts val="0"/>
              </a:spcAft>
              <a:buClr>
                <a:srgbClr val="213F5F"/>
              </a:buClr>
              <a:buSzPts val="1600"/>
              <a:buNone/>
              <a:defRPr sz="1600">
                <a:solidFill>
                  <a:srgbClr val="213F5F"/>
                </a:solidFill>
                <a:latin typeface="Avenir"/>
                <a:ea typeface="Avenir"/>
                <a:cs typeface="Avenir"/>
                <a:sym typeface="Avenir"/>
              </a:defRPr>
            </a:lvl2pPr>
            <a:lvl3pPr marL="1371600" lvl="2" indent="-228600" algn="l">
              <a:lnSpc>
                <a:spcPct val="100000"/>
              </a:lnSpc>
              <a:spcBef>
                <a:spcPts val="400"/>
              </a:spcBef>
              <a:spcAft>
                <a:spcPts val="0"/>
              </a:spcAft>
              <a:buClr>
                <a:srgbClr val="213F5F"/>
              </a:buClr>
              <a:buSzPts val="1400"/>
              <a:buNone/>
              <a:defRPr sz="1400">
                <a:solidFill>
                  <a:srgbClr val="213F5F"/>
                </a:solidFill>
                <a:latin typeface="Avenir"/>
                <a:ea typeface="Avenir"/>
                <a:cs typeface="Avenir"/>
                <a:sym typeface="Avenir"/>
              </a:defRPr>
            </a:lvl3pPr>
            <a:lvl4pPr marL="1828800" lvl="3" indent="-228600" algn="l">
              <a:lnSpc>
                <a:spcPct val="100000"/>
              </a:lnSpc>
              <a:spcBef>
                <a:spcPts val="400"/>
              </a:spcBef>
              <a:spcAft>
                <a:spcPts val="0"/>
              </a:spcAft>
              <a:buClr>
                <a:srgbClr val="213F5F"/>
              </a:buClr>
              <a:buSzPts val="1200"/>
              <a:buNone/>
              <a:defRPr sz="1200">
                <a:solidFill>
                  <a:srgbClr val="213F5F"/>
                </a:solidFill>
                <a:latin typeface="Avenir"/>
                <a:ea typeface="Avenir"/>
                <a:cs typeface="Avenir"/>
                <a:sym typeface="Avenir"/>
              </a:defRPr>
            </a:lvl4pPr>
            <a:lvl5pPr marL="2286000" lvl="4" indent="-228600" algn="l">
              <a:lnSpc>
                <a:spcPct val="100000"/>
              </a:lnSpc>
              <a:spcBef>
                <a:spcPts val="400"/>
              </a:spcBef>
              <a:spcAft>
                <a:spcPts val="0"/>
              </a:spcAft>
              <a:buClr>
                <a:srgbClr val="213F5F"/>
              </a:buClr>
              <a:buSzPts val="1200"/>
              <a:buNone/>
              <a:defRPr sz="1200">
                <a:solidFill>
                  <a:srgbClr val="213F5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46"/>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lt1"/>
                </a:solidFill>
                <a:latin typeface="Avenir"/>
                <a:ea typeface="Avenir"/>
                <a:cs typeface="Avenir"/>
                <a:sym typeface="Avenir"/>
              </a:defRPr>
            </a:lvl1pPr>
            <a:lvl2pPr marL="0" lvl="1" indent="0" algn="l">
              <a:spcBef>
                <a:spcPts val="0"/>
              </a:spcBef>
              <a:buNone/>
              <a:defRPr sz="1200" b="0" i="0" u="none" strike="noStrike" cap="none">
                <a:solidFill>
                  <a:schemeClr val="lt1"/>
                </a:solidFill>
                <a:latin typeface="Avenir"/>
                <a:ea typeface="Avenir"/>
                <a:cs typeface="Avenir"/>
                <a:sym typeface="Avenir"/>
              </a:defRPr>
            </a:lvl2pPr>
            <a:lvl3pPr marL="0" lvl="2" indent="0" algn="l">
              <a:spcBef>
                <a:spcPts val="0"/>
              </a:spcBef>
              <a:buNone/>
              <a:defRPr sz="1200" b="0" i="0" u="none" strike="noStrike" cap="none">
                <a:solidFill>
                  <a:schemeClr val="lt1"/>
                </a:solidFill>
                <a:latin typeface="Avenir"/>
                <a:ea typeface="Avenir"/>
                <a:cs typeface="Avenir"/>
                <a:sym typeface="Avenir"/>
              </a:defRPr>
            </a:lvl3pPr>
            <a:lvl4pPr marL="0" lvl="3" indent="0" algn="l">
              <a:spcBef>
                <a:spcPts val="0"/>
              </a:spcBef>
              <a:buNone/>
              <a:defRPr sz="1200" b="0" i="0" u="none" strike="noStrike" cap="none">
                <a:solidFill>
                  <a:schemeClr val="lt1"/>
                </a:solidFill>
                <a:latin typeface="Avenir"/>
                <a:ea typeface="Avenir"/>
                <a:cs typeface="Avenir"/>
                <a:sym typeface="Avenir"/>
              </a:defRPr>
            </a:lvl4pPr>
            <a:lvl5pPr marL="0" lvl="4" indent="0" algn="l">
              <a:spcBef>
                <a:spcPts val="0"/>
              </a:spcBef>
              <a:buNone/>
              <a:defRPr sz="1200" b="0" i="0" u="none" strike="noStrike" cap="none">
                <a:solidFill>
                  <a:schemeClr val="lt1"/>
                </a:solidFill>
                <a:latin typeface="Avenir"/>
                <a:ea typeface="Avenir"/>
                <a:cs typeface="Avenir"/>
                <a:sym typeface="Avenir"/>
              </a:defRPr>
            </a:lvl5pPr>
            <a:lvl6pPr marL="0" lvl="5" indent="0" algn="l">
              <a:spcBef>
                <a:spcPts val="0"/>
              </a:spcBef>
              <a:buNone/>
              <a:defRPr sz="1200" b="0" i="0" u="none" strike="noStrike" cap="none">
                <a:solidFill>
                  <a:schemeClr val="lt1"/>
                </a:solidFill>
                <a:latin typeface="Avenir"/>
                <a:ea typeface="Avenir"/>
                <a:cs typeface="Avenir"/>
                <a:sym typeface="Avenir"/>
              </a:defRPr>
            </a:lvl6pPr>
            <a:lvl7pPr marL="0" lvl="6" indent="0" algn="l">
              <a:spcBef>
                <a:spcPts val="0"/>
              </a:spcBef>
              <a:buNone/>
              <a:defRPr sz="1200" b="0" i="0" u="none" strike="noStrike" cap="none">
                <a:solidFill>
                  <a:schemeClr val="lt1"/>
                </a:solidFill>
                <a:latin typeface="Avenir"/>
                <a:ea typeface="Avenir"/>
                <a:cs typeface="Avenir"/>
                <a:sym typeface="Avenir"/>
              </a:defRPr>
            </a:lvl7pPr>
            <a:lvl8pPr marL="0" lvl="7" indent="0" algn="l">
              <a:spcBef>
                <a:spcPts val="0"/>
              </a:spcBef>
              <a:buNone/>
              <a:defRPr sz="1200" b="0" i="0" u="none" strike="noStrike" cap="none">
                <a:solidFill>
                  <a:schemeClr val="lt1"/>
                </a:solidFill>
                <a:latin typeface="Avenir"/>
                <a:ea typeface="Avenir"/>
                <a:cs typeface="Avenir"/>
                <a:sym typeface="Avenir"/>
              </a:defRPr>
            </a:lvl8pPr>
            <a:lvl9pPr marL="0" lvl="8" indent="0" algn="l">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96" name="Google Shape;96;p46"/>
          <p:cNvSpPr txBox="1">
            <a:spLocks noGrp="1"/>
          </p:cNvSpPr>
          <p:nvPr>
            <p:ph type="ftr" idx="11"/>
          </p:nvPr>
        </p:nvSpPr>
        <p:spPr>
          <a:xfrm>
            <a:off x="3567948" y="6356350"/>
            <a:ext cx="264925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6"/>
          <p:cNvSpPr txBox="1">
            <a:spLocks noGrp="1"/>
          </p:cNvSpPr>
          <p:nvPr>
            <p:ph type="dt" idx="10"/>
          </p:nvPr>
        </p:nvSpPr>
        <p:spPr>
          <a:xfrm>
            <a:off x="10285388" y="6356350"/>
            <a:ext cx="14292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accent4"/>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98"/>
        <p:cNvGrpSpPr/>
        <p:nvPr/>
      </p:nvGrpSpPr>
      <p:grpSpPr>
        <a:xfrm>
          <a:off x="0" y="0"/>
          <a:ext cx="0" cy="0"/>
          <a:chOff x="0" y="0"/>
          <a:chExt cx="0" cy="0"/>
        </a:xfrm>
      </p:grpSpPr>
      <p:sp>
        <p:nvSpPr>
          <p:cNvPr id="99" name="Google Shape;99;p47"/>
          <p:cNvSpPr>
            <a:spLocks noGrp="1"/>
          </p:cNvSpPr>
          <p:nvPr>
            <p:ph type="pic" idx="2"/>
          </p:nvPr>
        </p:nvSpPr>
        <p:spPr>
          <a:xfrm>
            <a:off x="0" y="0"/>
            <a:ext cx="6096000" cy="6857999"/>
          </a:xfrm>
          <a:prstGeom prst="rect">
            <a:avLst/>
          </a:prstGeom>
          <a:noFill/>
          <a:ln>
            <a:noFill/>
          </a:ln>
        </p:spPr>
      </p:sp>
      <p:sp>
        <p:nvSpPr>
          <p:cNvPr id="100" name="Google Shape;100;p47"/>
          <p:cNvSpPr/>
          <p:nvPr/>
        </p:nvSpPr>
        <p:spPr>
          <a:xfrm>
            <a:off x="6096001" y="0"/>
            <a:ext cx="6096000"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1" name="Google Shape;101;p47"/>
          <p:cNvSpPr txBox="1">
            <a:spLocks noGrp="1"/>
          </p:cNvSpPr>
          <p:nvPr>
            <p:ph type="ftr" idx="11"/>
          </p:nvPr>
        </p:nvSpPr>
        <p:spPr>
          <a:xfrm>
            <a:off x="6588916" y="6356350"/>
            <a:ext cx="328151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7"/>
          <p:cNvSpPr txBox="1">
            <a:spLocks noGrp="1"/>
          </p:cNvSpPr>
          <p:nvPr>
            <p:ph type="dt" idx="10"/>
          </p:nvPr>
        </p:nvSpPr>
        <p:spPr>
          <a:xfrm>
            <a:off x="10346788" y="6356350"/>
            <a:ext cx="136788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47"/>
          <p:cNvSpPr txBox="1">
            <a:spLocks noGrp="1"/>
          </p:cNvSpPr>
          <p:nvPr>
            <p:ph type="title"/>
          </p:nvPr>
        </p:nvSpPr>
        <p:spPr>
          <a:xfrm>
            <a:off x="6588917" y="944457"/>
            <a:ext cx="5125755" cy="11307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5400"/>
              <a:buFont typeface="Abril Fatface"/>
              <a:buNone/>
              <a:defRPr sz="5400">
                <a:solidFill>
                  <a:schemeClr val="lt1"/>
                </a:solidFill>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7"/>
          <p:cNvSpPr txBox="1">
            <a:spLocks noGrp="1"/>
          </p:cNvSpPr>
          <p:nvPr>
            <p:ph type="body" idx="1"/>
          </p:nvPr>
        </p:nvSpPr>
        <p:spPr>
          <a:xfrm>
            <a:off x="6588916" y="2642616"/>
            <a:ext cx="4983480" cy="326440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latin typeface="Avenir"/>
                <a:ea typeface="Avenir"/>
                <a:cs typeface="Avenir"/>
                <a:sym typeface="Avenir"/>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47"/>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b="0" i="0" u="none" strike="noStrike" cap="none">
                <a:solidFill>
                  <a:schemeClr val="accent4"/>
                </a:solidFill>
                <a:latin typeface="Avenir"/>
                <a:ea typeface="Avenir"/>
                <a:cs typeface="Avenir"/>
                <a:sym typeface="Avenir"/>
              </a:defRPr>
            </a:lvl1pPr>
            <a:lvl2pPr marL="0" lvl="1" indent="0" algn="l">
              <a:spcBef>
                <a:spcPts val="0"/>
              </a:spcBef>
              <a:buNone/>
              <a:defRPr sz="1200" b="0" i="0" u="none" strike="noStrike" cap="none">
                <a:solidFill>
                  <a:schemeClr val="accent4"/>
                </a:solidFill>
                <a:latin typeface="Avenir"/>
                <a:ea typeface="Avenir"/>
                <a:cs typeface="Avenir"/>
                <a:sym typeface="Avenir"/>
              </a:defRPr>
            </a:lvl2pPr>
            <a:lvl3pPr marL="0" lvl="2" indent="0" algn="l">
              <a:spcBef>
                <a:spcPts val="0"/>
              </a:spcBef>
              <a:buNone/>
              <a:defRPr sz="1200" b="0" i="0" u="none" strike="noStrike" cap="none">
                <a:solidFill>
                  <a:schemeClr val="accent4"/>
                </a:solidFill>
                <a:latin typeface="Avenir"/>
                <a:ea typeface="Avenir"/>
                <a:cs typeface="Avenir"/>
                <a:sym typeface="Avenir"/>
              </a:defRPr>
            </a:lvl3pPr>
            <a:lvl4pPr marL="0" lvl="3" indent="0" algn="l">
              <a:spcBef>
                <a:spcPts val="0"/>
              </a:spcBef>
              <a:buNone/>
              <a:defRPr sz="1200" b="0" i="0" u="none" strike="noStrike" cap="none">
                <a:solidFill>
                  <a:schemeClr val="accent4"/>
                </a:solidFill>
                <a:latin typeface="Avenir"/>
                <a:ea typeface="Avenir"/>
                <a:cs typeface="Avenir"/>
                <a:sym typeface="Avenir"/>
              </a:defRPr>
            </a:lvl4pPr>
            <a:lvl5pPr marL="0" lvl="4" indent="0" algn="l">
              <a:spcBef>
                <a:spcPts val="0"/>
              </a:spcBef>
              <a:buNone/>
              <a:defRPr sz="1200" b="0" i="0" u="none" strike="noStrike" cap="none">
                <a:solidFill>
                  <a:schemeClr val="accent4"/>
                </a:solidFill>
                <a:latin typeface="Avenir"/>
                <a:ea typeface="Avenir"/>
                <a:cs typeface="Avenir"/>
                <a:sym typeface="Avenir"/>
              </a:defRPr>
            </a:lvl5pPr>
            <a:lvl6pPr marL="0" lvl="5" indent="0" algn="l">
              <a:spcBef>
                <a:spcPts val="0"/>
              </a:spcBef>
              <a:buNone/>
              <a:defRPr sz="1200" b="0" i="0" u="none" strike="noStrike" cap="none">
                <a:solidFill>
                  <a:schemeClr val="accent4"/>
                </a:solidFill>
                <a:latin typeface="Avenir"/>
                <a:ea typeface="Avenir"/>
                <a:cs typeface="Avenir"/>
                <a:sym typeface="Avenir"/>
              </a:defRPr>
            </a:lvl6pPr>
            <a:lvl7pPr marL="0" lvl="6" indent="0" algn="l">
              <a:spcBef>
                <a:spcPts val="0"/>
              </a:spcBef>
              <a:buNone/>
              <a:defRPr sz="1200" b="0" i="0" u="none" strike="noStrike" cap="none">
                <a:solidFill>
                  <a:schemeClr val="accent4"/>
                </a:solidFill>
                <a:latin typeface="Avenir"/>
                <a:ea typeface="Avenir"/>
                <a:cs typeface="Avenir"/>
                <a:sym typeface="Avenir"/>
              </a:defRPr>
            </a:lvl7pPr>
            <a:lvl8pPr marL="0" lvl="7" indent="0" algn="l">
              <a:spcBef>
                <a:spcPts val="0"/>
              </a:spcBef>
              <a:buNone/>
              <a:defRPr sz="1200" b="0" i="0" u="none" strike="noStrike" cap="none">
                <a:solidFill>
                  <a:schemeClr val="accent4"/>
                </a:solidFill>
                <a:latin typeface="Avenir"/>
                <a:ea typeface="Avenir"/>
                <a:cs typeface="Avenir"/>
                <a:sym typeface="Avenir"/>
              </a:defRPr>
            </a:lvl8pPr>
            <a:lvl9pPr marL="0" lvl="8" indent="0" algn="l">
              <a:spcBef>
                <a:spcPts val="0"/>
              </a:spcBef>
              <a:buNone/>
              <a:defRPr sz="1200" b="0" i="0" u="none" strike="noStrike" cap="none">
                <a:solidFill>
                  <a:schemeClr val="accent4"/>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0"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381000" y="1825625"/>
            <a:ext cx="114300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38"/>
          <p:cNvSpPr txBox="1">
            <a:spLocks noGrp="1"/>
          </p:cNvSpPr>
          <p:nvPr>
            <p:ph type="dt" idx="10"/>
          </p:nvPr>
        </p:nvSpPr>
        <p:spPr>
          <a:xfrm>
            <a:off x="9067800" y="6356350"/>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38"/>
          <p:cNvSpPr txBox="1">
            <a:spLocks noGrp="1"/>
          </p:cNvSpPr>
          <p:nvPr>
            <p:ph type="sldNum" idx="12"/>
          </p:nvPr>
        </p:nvSpPr>
        <p:spPr>
          <a:xfrm>
            <a:off x="381000" y="6356350"/>
            <a:ext cx="11049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chemeClr val="lt1"/>
                </a:solidFill>
                <a:latin typeface="Avenir"/>
                <a:ea typeface="Avenir"/>
                <a:cs typeface="Avenir"/>
                <a:sym typeface="Avenir"/>
              </a:defRPr>
            </a:lvl1pPr>
            <a:lvl2pPr marL="0" marR="0" lvl="1" indent="0" algn="l" rtl="0">
              <a:spcBef>
                <a:spcPts val="0"/>
              </a:spcBef>
              <a:buNone/>
              <a:defRPr sz="1200" b="0" i="0" u="none" strike="noStrike" cap="none">
                <a:solidFill>
                  <a:schemeClr val="lt1"/>
                </a:solidFill>
                <a:latin typeface="Avenir"/>
                <a:ea typeface="Avenir"/>
                <a:cs typeface="Avenir"/>
                <a:sym typeface="Avenir"/>
              </a:defRPr>
            </a:lvl2pPr>
            <a:lvl3pPr marL="0" marR="0" lvl="2" indent="0" algn="l" rtl="0">
              <a:spcBef>
                <a:spcPts val="0"/>
              </a:spcBef>
              <a:buNone/>
              <a:defRPr sz="1200" b="0" i="0" u="none" strike="noStrike" cap="none">
                <a:solidFill>
                  <a:schemeClr val="lt1"/>
                </a:solidFill>
                <a:latin typeface="Avenir"/>
                <a:ea typeface="Avenir"/>
                <a:cs typeface="Avenir"/>
                <a:sym typeface="Avenir"/>
              </a:defRPr>
            </a:lvl3pPr>
            <a:lvl4pPr marL="0" marR="0" lvl="3" indent="0" algn="l" rtl="0">
              <a:spcBef>
                <a:spcPts val="0"/>
              </a:spcBef>
              <a:buNone/>
              <a:defRPr sz="1200" b="0" i="0" u="none" strike="noStrike" cap="none">
                <a:solidFill>
                  <a:schemeClr val="lt1"/>
                </a:solidFill>
                <a:latin typeface="Avenir"/>
                <a:ea typeface="Avenir"/>
                <a:cs typeface="Avenir"/>
                <a:sym typeface="Avenir"/>
              </a:defRPr>
            </a:lvl4pPr>
            <a:lvl5pPr marL="0" marR="0" lvl="4" indent="0" algn="l" rtl="0">
              <a:spcBef>
                <a:spcPts val="0"/>
              </a:spcBef>
              <a:buNone/>
              <a:defRPr sz="1200" b="0" i="0" u="none" strike="noStrike" cap="none">
                <a:solidFill>
                  <a:schemeClr val="lt1"/>
                </a:solidFill>
                <a:latin typeface="Avenir"/>
                <a:ea typeface="Avenir"/>
                <a:cs typeface="Avenir"/>
                <a:sym typeface="Avenir"/>
              </a:defRPr>
            </a:lvl5pPr>
            <a:lvl6pPr marL="0" marR="0" lvl="5" indent="0" algn="l" rtl="0">
              <a:spcBef>
                <a:spcPts val="0"/>
              </a:spcBef>
              <a:buNone/>
              <a:defRPr sz="1200" b="0" i="0" u="none" strike="noStrike" cap="none">
                <a:solidFill>
                  <a:schemeClr val="lt1"/>
                </a:solidFill>
                <a:latin typeface="Avenir"/>
                <a:ea typeface="Avenir"/>
                <a:cs typeface="Avenir"/>
                <a:sym typeface="Avenir"/>
              </a:defRPr>
            </a:lvl6pPr>
            <a:lvl7pPr marL="0" marR="0" lvl="6" indent="0" algn="l" rtl="0">
              <a:spcBef>
                <a:spcPts val="0"/>
              </a:spcBef>
              <a:buNone/>
              <a:defRPr sz="1200" b="0" i="0" u="none" strike="noStrike" cap="none">
                <a:solidFill>
                  <a:schemeClr val="lt1"/>
                </a:solidFill>
                <a:latin typeface="Avenir"/>
                <a:ea typeface="Avenir"/>
                <a:cs typeface="Avenir"/>
                <a:sym typeface="Avenir"/>
              </a:defRPr>
            </a:lvl7pPr>
            <a:lvl8pPr marL="0" marR="0" lvl="7" indent="0" algn="l" rtl="0">
              <a:spcBef>
                <a:spcPts val="0"/>
              </a:spcBef>
              <a:buNone/>
              <a:defRPr sz="1200" b="0" i="0" u="none" strike="noStrike" cap="none">
                <a:solidFill>
                  <a:schemeClr val="lt1"/>
                </a:solidFill>
                <a:latin typeface="Avenir"/>
                <a:ea typeface="Avenir"/>
                <a:cs typeface="Avenir"/>
                <a:sym typeface="Avenir"/>
              </a:defRPr>
            </a:lvl8pPr>
            <a:lvl9pPr marL="0" marR="0" lvl="8" indent="0" algn="l" rtl="0">
              <a:spcBef>
                <a:spcPts val="0"/>
              </a:spcBef>
              <a:buNone/>
              <a:defRPr sz="1200" b="0" i="0" u="none" strike="noStrike" cap="none">
                <a:solidFill>
                  <a:schemeClr val="lt1"/>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1" descr="Record player"/>
          <p:cNvPicPr preferRelativeResize="0">
            <a:picLocks noGrp="1"/>
          </p:cNvPicPr>
          <p:nvPr>
            <p:ph type="pic" idx="2"/>
          </p:nvPr>
        </p:nvPicPr>
        <p:blipFill rotWithShape="1">
          <a:blip r:embed="rId3">
            <a:alphaModFix/>
          </a:blip>
          <a:srcRect/>
          <a:stretch/>
        </p:blipFill>
        <p:spPr>
          <a:xfrm>
            <a:off x="0" y="0"/>
            <a:ext cx="12191998" cy="6858000"/>
          </a:xfrm>
          <a:prstGeom prst="rect">
            <a:avLst/>
          </a:prstGeom>
          <a:noFill/>
          <a:ln>
            <a:noFill/>
          </a:ln>
        </p:spPr>
      </p:pic>
      <p:sp>
        <p:nvSpPr>
          <p:cNvPr id="219" name="Google Shape;219;p1"/>
          <p:cNvSpPr txBox="1">
            <a:spLocks noGrp="1"/>
          </p:cNvSpPr>
          <p:nvPr>
            <p:ph type="ctrTitle"/>
          </p:nvPr>
        </p:nvSpPr>
        <p:spPr>
          <a:xfrm>
            <a:off x="-1246094" y="3438706"/>
            <a:ext cx="10450361" cy="1709927"/>
          </a:xfrm>
          <a:prstGeom prst="rect">
            <a:avLst/>
          </a:prstGeom>
          <a:solidFill>
            <a:schemeClr val="accent1"/>
          </a:solidFill>
          <a:ln>
            <a:noFill/>
          </a:ln>
        </p:spPr>
        <p:txBody>
          <a:bodyPr spcFirstLastPara="1" wrap="square" lIns="1554475" tIns="182875" rIns="91425" bIns="45700" anchor="ctr" anchorCtr="0">
            <a:noAutofit/>
          </a:bodyPr>
          <a:lstStyle/>
          <a:p>
            <a:pPr marL="0" lvl="0" indent="0" algn="l" rtl="0">
              <a:lnSpc>
                <a:spcPct val="90000"/>
              </a:lnSpc>
              <a:spcBef>
                <a:spcPts val="0"/>
              </a:spcBef>
              <a:spcAft>
                <a:spcPts val="0"/>
              </a:spcAft>
              <a:buClr>
                <a:srgbClr val="213F5F"/>
              </a:buClr>
              <a:buSzPts val="2000"/>
              <a:buFont typeface="Abril Fatface"/>
              <a:buNone/>
            </a:pPr>
            <a:r>
              <a:rPr lang="en-US" sz="2000"/>
              <a:t>Enhancing Spotify’s Recommender System Using Predictive Analytics</a:t>
            </a:r>
            <a:endParaRPr/>
          </a:p>
        </p:txBody>
      </p:sp>
      <p:sp>
        <p:nvSpPr>
          <p:cNvPr id="220" name="Google Shape;220;p1"/>
          <p:cNvSpPr txBox="1">
            <a:spLocks noGrp="1"/>
          </p:cNvSpPr>
          <p:nvPr>
            <p:ph type="subTitle" idx="1"/>
          </p:nvPr>
        </p:nvSpPr>
        <p:spPr>
          <a:xfrm>
            <a:off x="492918" y="5270086"/>
            <a:ext cx="8117840" cy="1062134"/>
          </a:xfrm>
          <a:prstGeom prst="rect">
            <a:avLst/>
          </a:prstGeom>
          <a:noFill/>
          <a:ln>
            <a:noFill/>
          </a:ln>
          <a:effectLst>
            <a:outerShdw blurRad="152422" dist="77657" sx="110000" sy="110000" algn="ctr" rotWithShape="0">
              <a:schemeClr val="dk1">
                <a:alpha val="92941"/>
              </a:schemeClr>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000"/>
              <a:buNone/>
            </a:pPr>
            <a:r>
              <a:rPr lang="en-US"/>
              <a:t>INFO 648 – BUSINESS DATA ANALYTICS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0"/>
        <p:cNvGrpSpPr/>
        <p:nvPr/>
      </p:nvGrpSpPr>
      <p:grpSpPr>
        <a:xfrm>
          <a:off x="0" y="0"/>
          <a:ext cx="0" cy="0"/>
          <a:chOff x="0" y="0"/>
          <a:chExt cx="0" cy="0"/>
        </a:xfrm>
      </p:grpSpPr>
      <p:sp>
        <p:nvSpPr>
          <p:cNvPr id="311" name="Google Shape;311;g34e71727093_1_30"/>
          <p:cNvSpPr txBox="1">
            <a:spLocks noGrp="1"/>
          </p:cNvSpPr>
          <p:nvPr>
            <p:ph type="title"/>
          </p:nvPr>
        </p:nvSpPr>
        <p:spPr>
          <a:xfrm>
            <a:off x="2953801" y="173275"/>
            <a:ext cx="66654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Feature Importance</a:t>
            </a:r>
            <a:endParaRPr/>
          </a:p>
        </p:txBody>
      </p:sp>
      <p:sp>
        <p:nvSpPr>
          <p:cNvPr id="312" name="Google Shape;312;g34e71727093_1_30"/>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pic>
        <p:nvPicPr>
          <p:cNvPr id="313" name="Google Shape;313;g34e71727093_1_30"/>
          <p:cNvPicPr preferRelativeResize="0"/>
          <p:nvPr/>
        </p:nvPicPr>
        <p:blipFill>
          <a:blip r:embed="rId3">
            <a:alphaModFix/>
          </a:blip>
          <a:stretch>
            <a:fillRect/>
          </a:stretch>
        </p:blipFill>
        <p:spPr>
          <a:xfrm>
            <a:off x="2503325" y="1766350"/>
            <a:ext cx="7566349" cy="4513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4f9d4f4a0c_0_18"/>
          <p:cNvSpPr txBox="1">
            <a:spLocks noGrp="1"/>
          </p:cNvSpPr>
          <p:nvPr>
            <p:ph type="title"/>
          </p:nvPr>
        </p:nvSpPr>
        <p:spPr>
          <a:xfrm>
            <a:off x="-727575" y="300425"/>
            <a:ext cx="7992300" cy="135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US" sz="4600"/>
              <a:t>Final Feature </a:t>
            </a:r>
            <a:endParaRPr sz="4600"/>
          </a:p>
          <a:p>
            <a:pPr marL="0" lvl="0" indent="0" algn="ctr" rtl="0">
              <a:spcBef>
                <a:spcPts val="0"/>
              </a:spcBef>
              <a:spcAft>
                <a:spcPts val="0"/>
              </a:spcAft>
              <a:buSzPts val="990"/>
              <a:buNone/>
            </a:pPr>
            <a:r>
              <a:rPr lang="en-US" sz="4600"/>
              <a:t>Combination Testing</a:t>
            </a:r>
            <a:endParaRPr sz="4600"/>
          </a:p>
        </p:txBody>
      </p:sp>
      <p:sp>
        <p:nvSpPr>
          <p:cNvPr id="320" name="Google Shape;320;g34f9d4f4a0c_0_18"/>
          <p:cNvSpPr txBox="1">
            <a:spLocks noGrp="1"/>
          </p:cNvSpPr>
          <p:nvPr>
            <p:ph type="body" idx="3"/>
          </p:nvPr>
        </p:nvSpPr>
        <p:spPr>
          <a:xfrm>
            <a:off x="232550" y="1738075"/>
            <a:ext cx="6151500" cy="2426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US" sz="1500" b="0"/>
              <a:t>Explored all possible combinations of </a:t>
            </a:r>
            <a:r>
              <a:rPr lang="en-US" sz="1500"/>
              <a:t>3 to 7 features</a:t>
            </a:r>
            <a:r>
              <a:rPr lang="en-US" sz="1500" b="0"/>
              <a:t> from a refined candidate pool (based on VIF and prior insights)</a:t>
            </a:r>
            <a:br>
              <a:rPr lang="en-US" sz="1500" b="0"/>
            </a:br>
            <a:r>
              <a:rPr lang="en-US" sz="1500"/>
              <a:t>Selected Features</a:t>
            </a:r>
            <a:r>
              <a:rPr lang="en-US" sz="1500" b="0"/>
              <a:t>: </a:t>
            </a:r>
            <a:endParaRPr sz="1500" b="0"/>
          </a:p>
          <a:p>
            <a:pPr marL="457200" lvl="0" indent="457200" algn="l" rtl="0">
              <a:spcBef>
                <a:spcPts val="600"/>
              </a:spcBef>
              <a:spcAft>
                <a:spcPts val="0"/>
              </a:spcAft>
              <a:buNone/>
            </a:pPr>
            <a:r>
              <a:rPr lang="en-US" sz="1500" b="0"/>
              <a:t>['mode', 'key', 'rock', 'hiphop', 'dance', 'rnb']</a:t>
            </a:r>
            <a:br>
              <a:rPr lang="en-US" sz="1500" b="0"/>
            </a:br>
            <a:endParaRPr sz="1500"/>
          </a:p>
        </p:txBody>
      </p:sp>
      <p:sp>
        <p:nvSpPr>
          <p:cNvPr id="321" name="Google Shape;321;g34f9d4f4a0c_0_18"/>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pic>
        <p:nvPicPr>
          <p:cNvPr id="322" name="Google Shape;322;g34f9d4f4a0c_0_18"/>
          <p:cNvPicPr preferRelativeResize="0"/>
          <p:nvPr/>
        </p:nvPicPr>
        <p:blipFill>
          <a:blip r:embed="rId3">
            <a:alphaModFix/>
          </a:blip>
          <a:stretch>
            <a:fillRect/>
          </a:stretch>
        </p:blipFill>
        <p:spPr>
          <a:xfrm>
            <a:off x="6587220" y="2421225"/>
            <a:ext cx="5604780" cy="4436774"/>
          </a:xfrm>
          <a:prstGeom prst="rect">
            <a:avLst/>
          </a:prstGeom>
          <a:noFill/>
          <a:ln>
            <a:noFill/>
          </a:ln>
        </p:spPr>
      </p:pic>
      <p:pic>
        <p:nvPicPr>
          <p:cNvPr id="323" name="Google Shape;323;g34f9d4f4a0c_0_18"/>
          <p:cNvPicPr preferRelativeResize="0"/>
          <p:nvPr/>
        </p:nvPicPr>
        <p:blipFill>
          <a:blip r:embed="rId4">
            <a:alphaModFix/>
          </a:blip>
          <a:stretch>
            <a:fillRect/>
          </a:stretch>
        </p:blipFill>
        <p:spPr>
          <a:xfrm>
            <a:off x="6587225" y="0"/>
            <a:ext cx="5905500" cy="2426350"/>
          </a:xfrm>
          <a:prstGeom prst="rect">
            <a:avLst/>
          </a:prstGeom>
          <a:noFill/>
          <a:ln>
            <a:noFill/>
          </a:ln>
        </p:spPr>
      </p:pic>
      <p:pic>
        <p:nvPicPr>
          <p:cNvPr id="324" name="Google Shape;324;g34f9d4f4a0c_0_18"/>
          <p:cNvPicPr preferRelativeResize="0"/>
          <p:nvPr/>
        </p:nvPicPr>
        <p:blipFill>
          <a:blip r:embed="rId5">
            <a:alphaModFix/>
          </a:blip>
          <a:stretch>
            <a:fillRect/>
          </a:stretch>
        </p:blipFill>
        <p:spPr>
          <a:xfrm>
            <a:off x="1391003" y="3058225"/>
            <a:ext cx="3748425" cy="32016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6"/>
          <p:cNvPicPr preferRelativeResize="0"/>
          <p:nvPr/>
        </p:nvPicPr>
        <p:blipFill rotWithShape="1">
          <a:blip r:embed="rId3">
            <a:alphaModFix/>
          </a:blip>
          <a:srcRect l="-12051" t="3477" b="12606"/>
          <a:stretch/>
        </p:blipFill>
        <p:spPr>
          <a:xfrm>
            <a:off x="7620000" y="1739153"/>
            <a:ext cx="4572000" cy="5118847"/>
          </a:xfrm>
          <a:prstGeom prst="rect">
            <a:avLst/>
          </a:prstGeom>
          <a:noFill/>
          <a:ln>
            <a:noFill/>
          </a:ln>
        </p:spPr>
      </p:pic>
      <p:sp>
        <p:nvSpPr>
          <p:cNvPr id="331" name="Google Shape;331;p6"/>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Q1: Predicting Popularity</a:t>
            </a:r>
            <a:endParaRPr/>
          </a:p>
        </p:txBody>
      </p:sp>
      <p:sp>
        <p:nvSpPr>
          <p:cNvPr id="332" name="Google Shape;332;p6"/>
          <p:cNvSpPr txBox="1">
            <a:spLocks noGrp="1"/>
          </p:cNvSpPr>
          <p:nvPr>
            <p:ph type="body" idx="1"/>
          </p:nvPr>
        </p:nvSpPr>
        <p:spPr>
          <a:xfrm>
            <a:off x="492917" y="2480478"/>
            <a:ext cx="7557389" cy="3734339"/>
          </a:xfrm>
          <a:prstGeom prst="rect">
            <a:avLst/>
          </a:prstGeom>
          <a:noFill/>
          <a:ln>
            <a:noFill/>
          </a:ln>
        </p:spPr>
        <p:txBody>
          <a:bodyPr spcFirstLastPara="1" wrap="square" lIns="91425" tIns="45700" rIns="91425" bIns="45700" anchor="t" anchorCtr="0">
            <a:normAutofit lnSpcReduction="20000"/>
          </a:bodyPr>
          <a:lstStyle/>
          <a:p>
            <a:pPr marL="0" lvl="0" indent="0" algn="just" rtl="0">
              <a:lnSpc>
                <a:spcPct val="115000"/>
              </a:lnSpc>
              <a:spcBef>
                <a:spcPts val="0"/>
              </a:spcBef>
              <a:spcAft>
                <a:spcPts val="0"/>
              </a:spcAft>
              <a:buClr>
                <a:srgbClr val="213F5F"/>
              </a:buClr>
              <a:buSzPts val="1600"/>
              <a:buNone/>
            </a:pPr>
            <a:r>
              <a:rPr lang="en-US"/>
              <a:t>Goal:</a:t>
            </a:r>
            <a:endParaRPr/>
          </a:p>
          <a:p>
            <a:pPr marL="0" lvl="0" indent="0" algn="just" rtl="0">
              <a:lnSpc>
                <a:spcPct val="115000"/>
              </a:lnSpc>
              <a:spcBef>
                <a:spcPts val="1000"/>
              </a:spcBef>
              <a:spcAft>
                <a:spcPts val="0"/>
              </a:spcAft>
              <a:buClr>
                <a:srgbClr val="213F5F"/>
              </a:buClr>
              <a:buSzPts val="1600"/>
              <a:buNone/>
            </a:pPr>
            <a:r>
              <a:rPr lang="en-US" b="0"/>
              <a:t>Predict whether a song’s popularity score will exceed 64, helping Spotify identify and recommend songs with high user engagement potential.</a:t>
            </a:r>
            <a:endParaRPr b="0"/>
          </a:p>
          <a:p>
            <a:pPr marL="0" lvl="0" indent="0" algn="just" rtl="0">
              <a:lnSpc>
                <a:spcPct val="115000"/>
              </a:lnSpc>
              <a:spcBef>
                <a:spcPts val="1000"/>
              </a:spcBef>
              <a:spcAft>
                <a:spcPts val="0"/>
              </a:spcAft>
              <a:buClr>
                <a:srgbClr val="213F5F"/>
              </a:buClr>
              <a:buSzPts val="1600"/>
              <a:buNone/>
            </a:pPr>
            <a:r>
              <a:rPr lang="en-US"/>
              <a:t>Modeling &amp; Evaluation</a:t>
            </a:r>
            <a:endParaRPr/>
          </a:p>
          <a:p>
            <a:pPr marL="0" lvl="0" indent="0" algn="just" rtl="0">
              <a:lnSpc>
                <a:spcPct val="115000"/>
              </a:lnSpc>
              <a:spcBef>
                <a:spcPts val="1000"/>
              </a:spcBef>
              <a:spcAft>
                <a:spcPts val="0"/>
              </a:spcAft>
              <a:buNone/>
            </a:pPr>
            <a:r>
              <a:rPr lang="en-US"/>
              <a:t>Step 1: Models Building </a:t>
            </a:r>
            <a:endParaRPr/>
          </a:p>
          <a:p>
            <a:pPr marL="457200" lvl="0" indent="-330200" algn="just" rtl="0">
              <a:lnSpc>
                <a:spcPct val="115000"/>
              </a:lnSpc>
              <a:spcBef>
                <a:spcPts val="1000"/>
              </a:spcBef>
              <a:spcAft>
                <a:spcPts val="0"/>
              </a:spcAft>
              <a:buSzPts val="1600"/>
              <a:buChar char="●"/>
            </a:pPr>
            <a:r>
              <a:rPr lang="en-US"/>
              <a:t>Logistic Regression </a:t>
            </a:r>
            <a:endParaRPr/>
          </a:p>
          <a:p>
            <a:pPr marL="457200" lvl="0" indent="-330200" algn="just" rtl="0">
              <a:lnSpc>
                <a:spcPct val="115000"/>
              </a:lnSpc>
              <a:spcBef>
                <a:spcPts val="0"/>
              </a:spcBef>
              <a:spcAft>
                <a:spcPts val="0"/>
              </a:spcAft>
              <a:buSzPts val="1600"/>
              <a:buChar char="●"/>
            </a:pPr>
            <a:r>
              <a:rPr lang="en-US"/>
              <a:t>Decision Tree</a:t>
            </a:r>
            <a:endParaRPr/>
          </a:p>
          <a:p>
            <a:pPr marL="457200" lvl="0" indent="-330200" algn="just" rtl="0">
              <a:lnSpc>
                <a:spcPct val="115000"/>
              </a:lnSpc>
              <a:spcBef>
                <a:spcPts val="0"/>
              </a:spcBef>
              <a:spcAft>
                <a:spcPts val="0"/>
              </a:spcAft>
              <a:buSzPts val="1600"/>
              <a:buChar char="●"/>
            </a:pPr>
            <a:r>
              <a:rPr lang="en-US"/>
              <a:t>K - Nearest Neighbors</a:t>
            </a:r>
            <a:endParaRPr/>
          </a:p>
          <a:p>
            <a:pPr marL="0" lvl="0" indent="0" algn="just" rtl="0">
              <a:lnSpc>
                <a:spcPct val="115000"/>
              </a:lnSpc>
              <a:spcBef>
                <a:spcPts val="1000"/>
              </a:spcBef>
              <a:spcAft>
                <a:spcPts val="0"/>
              </a:spcAft>
              <a:buNone/>
            </a:pPr>
            <a:r>
              <a:rPr lang="en-US"/>
              <a:t>Step 2: 10-fold cross-validation - Applied on all the models</a:t>
            </a:r>
            <a:endParaRPr/>
          </a:p>
          <a:p>
            <a:pPr marL="0" lvl="0" indent="0" algn="just" rtl="0">
              <a:lnSpc>
                <a:spcPct val="115000"/>
              </a:lnSpc>
              <a:spcBef>
                <a:spcPts val="1000"/>
              </a:spcBef>
              <a:spcAft>
                <a:spcPts val="0"/>
              </a:spcAft>
              <a:buNone/>
            </a:pPr>
            <a:r>
              <a:rPr lang="en-US"/>
              <a:t>Step 3: Fine tuned K-Nearest Neighbors and Decision Tree</a:t>
            </a:r>
            <a:endParaRPr/>
          </a:p>
          <a:p>
            <a:pPr marL="0" lvl="0" indent="0" algn="just" rtl="0">
              <a:lnSpc>
                <a:spcPct val="115000"/>
              </a:lnSpc>
              <a:spcBef>
                <a:spcPts val="1000"/>
              </a:spcBef>
              <a:spcAft>
                <a:spcPts val="0"/>
              </a:spcAft>
              <a:buNone/>
            </a:pPr>
            <a:r>
              <a:rPr lang="en-US"/>
              <a:t>Step 4: Select the best model based on accuracy (test accuracy)</a:t>
            </a:r>
            <a:endParaRPr/>
          </a:p>
        </p:txBody>
      </p:sp>
      <p:sp>
        <p:nvSpPr>
          <p:cNvPr id="333" name="Google Shape;333;p6"/>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a:t>
            </a:fld>
            <a:endParaRPr/>
          </a:p>
        </p:txBody>
      </p:sp>
      <p:pic>
        <p:nvPicPr>
          <p:cNvPr id="334" name="Google Shape;334;p6"/>
          <p:cNvPicPr preferRelativeResize="0"/>
          <p:nvPr/>
        </p:nvPicPr>
        <p:blipFill rotWithShape="1">
          <a:blip r:embed="rId4">
            <a:alphaModFix/>
          </a:blip>
          <a:srcRect/>
          <a:stretch/>
        </p:blipFill>
        <p:spPr>
          <a:xfrm>
            <a:off x="8608359" y="6356350"/>
            <a:ext cx="11430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8"/>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Model 1 - Logistic Regression</a:t>
            </a:r>
            <a:endParaRPr/>
          </a:p>
        </p:txBody>
      </p:sp>
      <p:sp>
        <p:nvSpPr>
          <p:cNvPr id="340" name="Google Shape;340;p8"/>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a:t>
            </a:fld>
            <a:endParaRPr/>
          </a:p>
        </p:txBody>
      </p:sp>
      <p:pic>
        <p:nvPicPr>
          <p:cNvPr id="341" name="Google Shape;341;p8"/>
          <p:cNvPicPr preferRelativeResize="0"/>
          <p:nvPr/>
        </p:nvPicPr>
        <p:blipFill rotWithShape="1">
          <a:blip r:embed="rId3">
            <a:alphaModFix/>
          </a:blip>
          <a:srcRect/>
          <a:stretch/>
        </p:blipFill>
        <p:spPr>
          <a:xfrm>
            <a:off x="9892778" y="10"/>
            <a:ext cx="2299226" cy="2299226"/>
          </a:xfrm>
          <a:prstGeom prst="rect">
            <a:avLst/>
          </a:prstGeom>
          <a:noFill/>
          <a:ln>
            <a:noFill/>
          </a:ln>
        </p:spPr>
      </p:pic>
      <p:pic>
        <p:nvPicPr>
          <p:cNvPr id="342" name="Google Shape;342;p8"/>
          <p:cNvPicPr preferRelativeResize="0"/>
          <p:nvPr/>
        </p:nvPicPr>
        <p:blipFill>
          <a:blip r:embed="rId4">
            <a:alphaModFix/>
          </a:blip>
          <a:stretch>
            <a:fillRect/>
          </a:stretch>
        </p:blipFill>
        <p:spPr>
          <a:xfrm>
            <a:off x="176500" y="1849550"/>
            <a:ext cx="3879250" cy="2441650"/>
          </a:xfrm>
          <a:prstGeom prst="rect">
            <a:avLst/>
          </a:prstGeom>
          <a:noFill/>
          <a:ln>
            <a:noFill/>
          </a:ln>
        </p:spPr>
      </p:pic>
      <p:pic>
        <p:nvPicPr>
          <p:cNvPr id="343" name="Google Shape;343;p8"/>
          <p:cNvPicPr preferRelativeResize="0"/>
          <p:nvPr/>
        </p:nvPicPr>
        <p:blipFill>
          <a:blip r:embed="rId5">
            <a:alphaModFix/>
          </a:blip>
          <a:stretch>
            <a:fillRect/>
          </a:stretch>
        </p:blipFill>
        <p:spPr>
          <a:xfrm>
            <a:off x="2933688" y="2409950"/>
            <a:ext cx="5590274" cy="4067039"/>
          </a:xfrm>
          <a:prstGeom prst="rect">
            <a:avLst/>
          </a:prstGeom>
          <a:noFill/>
          <a:ln>
            <a:noFill/>
          </a:ln>
        </p:spPr>
      </p:pic>
      <p:pic>
        <p:nvPicPr>
          <p:cNvPr id="344" name="Google Shape;344;p8"/>
          <p:cNvPicPr preferRelativeResize="0"/>
          <p:nvPr/>
        </p:nvPicPr>
        <p:blipFill rotWithShape="1">
          <a:blip r:embed="rId6">
            <a:alphaModFix/>
          </a:blip>
          <a:srcRect t="14522" r="24374"/>
          <a:stretch/>
        </p:blipFill>
        <p:spPr>
          <a:xfrm>
            <a:off x="8839200" y="4298976"/>
            <a:ext cx="3660950" cy="20573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Model 2 - Decision Tree</a:t>
            </a:r>
            <a:endParaRPr/>
          </a:p>
        </p:txBody>
      </p:sp>
      <p:sp>
        <p:nvSpPr>
          <p:cNvPr id="350" name="Google Shape;350;p9"/>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a:t>
            </a:fld>
            <a:endParaRPr/>
          </a:p>
        </p:txBody>
      </p:sp>
      <p:pic>
        <p:nvPicPr>
          <p:cNvPr id="351" name="Google Shape;351;p9"/>
          <p:cNvPicPr preferRelativeResize="0"/>
          <p:nvPr/>
        </p:nvPicPr>
        <p:blipFill>
          <a:blip r:embed="rId3">
            <a:alphaModFix/>
          </a:blip>
          <a:stretch>
            <a:fillRect/>
          </a:stretch>
        </p:blipFill>
        <p:spPr>
          <a:xfrm>
            <a:off x="160200" y="3664220"/>
            <a:ext cx="11887201" cy="2484239"/>
          </a:xfrm>
          <a:prstGeom prst="rect">
            <a:avLst/>
          </a:prstGeom>
          <a:noFill/>
          <a:ln>
            <a:noFill/>
          </a:ln>
        </p:spPr>
      </p:pic>
      <p:pic>
        <p:nvPicPr>
          <p:cNvPr id="352" name="Google Shape;352;p9"/>
          <p:cNvPicPr preferRelativeResize="0"/>
          <p:nvPr/>
        </p:nvPicPr>
        <p:blipFill>
          <a:blip r:embed="rId4">
            <a:alphaModFix/>
          </a:blip>
          <a:stretch>
            <a:fillRect/>
          </a:stretch>
        </p:blipFill>
        <p:spPr>
          <a:xfrm>
            <a:off x="4540799" y="1745201"/>
            <a:ext cx="2560950" cy="220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4faa350930_0_16"/>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
        <p:nvSpPr>
          <p:cNvPr id="359" name="Google Shape;359;g34faa350930_0_16"/>
          <p:cNvSpPr txBox="1"/>
          <p:nvPr/>
        </p:nvSpPr>
        <p:spPr>
          <a:xfrm>
            <a:off x="142300" y="313075"/>
            <a:ext cx="5763300" cy="10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chemeClr val="dk1"/>
                </a:solidFill>
                <a:latin typeface="Abril Fatface"/>
                <a:ea typeface="Abril Fatface"/>
                <a:cs typeface="Abril Fatface"/>
                <a:sym typeface="Abril Fatface"/>
              </a:rPr>
              <a:t>Fine - Tuned Decision Tree </a:t>
            </a:r>
            <a:endParaRPr sz="3500">
              <a:solidFill>
                <a:schemeClr val="dk1"/>
              </a:solidFill>
              <a:latin typeface="Abril Fatface"/>
              <a:ea typeface="Abril Fatface"/>
              <a:cs typeface="Abril Fatface"/>
              <a:sym typeface="Abril Fatface"/>
            </a:endParaRPr>
          </a:p>
        </p:txBody>
      </p:sp>
      <p:pic>
        <p:nvPicPr>
          <p:cNvPr id="360" name="Google Shape;360;g34faa350930_0_16"/>
          <p:cNvPicPr preferRelativeResize="0"/>
          <p:nvPr/>
        </p:nvPicPr>
        <p:blipFill rotWithShape="1">
          <a:blip r:embed="rId3">
            <a:alphaModFix/>
          </a:blip>
          <a:srcRect l="1545"/>
          <a:stretch/>
        </p:blipFill>
        <p:spPr>
          <a:xfrm>
            <a:off x="6378625" y="0"/>
            <a:ext cx="5855900" cy="2298525"/>
          </a:xfrm>
          <a:prstGeom prst="rect">
            <a:avLst/>
          </a:prstGeom>
          <a:noFill/>
          <a:ln>
            <a:noFill/>
          </a:ln>
        </p:spPr>
      </p:pic>
      <p:pic>
        <p:nvPicPr>
          <p:cNvPr id="361" name="Google Shape;361;g34faa350930_0_16"/>
          <p:cNvPicPr preferRelativeResize="0"/>
          <p:nvPr/>
        </p:nvPicPr>
        <p:blipFill>
          <a:blip r:embed="rId4">
            <a:alphaModFix/>
          </a:blip>
          <a:stretch>
            <a:fillRect/>
          </a:stretch>
        </p:blipFill>
        <p:spPr>
          <a:xfrm>
            <a:off x="6428699" y="3324225"/>
            <a:ext cx="5763300" cy="3397214"/>
          </a:xfrm>
          <a:prstGeom prst="rect">
            <a:avLst/>
          </a:prstGeom>
          <a:noFill/>
          <a:ln>
            <a:noFill/>
          </a:ln>
        </p:spPr>
      </p:pic>
      <p:pic>
        <p:nvPicPr>
          <p:cNvPr id="362" name="Google Shape;362;g34faa350930_0_16"/>
          <p:cNvPicPr preferRelativeResize="0"/>
          <p:nvPr/>
        </p:nvPicPr>
        <p:blipFill>
          <a:blip r:embed="rId5">
            <a:alphaModFix/>
          </a:blip>
          <a:stretch>
            <a:fillRect/>
          </a:stretch>
        </p:blipFill>
        <p:spPr>
          <a:xfrm>
            <a:off x="240100" y="1827150"/>
            <a:ext cx="5855901" cy="3554189"/>
          </a:xfrm>
          <a:prstGeom prst="rect">
            <a:avLst/>
          </a:prstGeom>
          <a:noFill/>
          <a:ln>
            <a:noFill/>
          </a:ln>
        </p:spPr>
      </p:pic>
      <p:sp>
        <p:nvSpPr>
          <p:cNvPr id="363" name="Google Shape;363;g34faa350930_0_16"/>
          <p:cNvSpPr txBox="1"/>
          <p:nvPr/>
        </p:nvSpPr>
        <p:spPr>
          <a:xfrm>
            <a:off x="4176300" y="5554600"/>
            <a:ext cx="2252400" cy="850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latin typeface="Avenir"/>
                <a:ea typeface="Avenir"/>
                <a:cs typeface="Avenir"/>
                <a:sym typeface="Avenir"/>
              </a:rPr>
              <a:t>Best Parameters:</a:t>
            </a:r>
            <a:endParaRPr sz="1600" b="1">
              <a:solidFill>
                <a:schemeClr val="dk1"/>
              </a:solidFill>
              <a:latin typeface="Avenir"/>
              <a:ea typeface="Avenir"/>
              <a:cs typeface="Avenir"/>
              <a:sym typeface="Avenir"/>
            </a:endParaRPr>
          </a:p>
          <a:p>
            <a:pPr marL="0" lvl="0" indent="0" algn="l" rtl="0">
              <a:spcBef>
                <a:spcPts val="0"/>
              </a:spcBef>
              <a:spcAft>
                <a:spcPts val="0"/>
              </a:spcAft>
              <a:buNone/>
            </a:pPr>
            <a:r>
              <a:rPr lang="en-US" sz="1600" b="1">
                <a:solidFill>
                  <a:schemeClr val="dk1"/>
                </a:solidFill>
                <a:latin typeface="Avenir"/>
                <a:ea typeface="Avenir"/>
                <a:cs typeface="Avenir"/>
                <a:sym typeface="Avenir"/>
              </a:rPr>
              <a:t>max depth = 12</a:t>
            </a:r>
            <a:endParaRPr sz="1600" b="1">
              <a:solidFill>
                <a:schemeClr val="dk1"/>
              </a:solidFill>
              <a:latin typeface="Avenir"/>
              <a:ea typeface="Avenir"/>
              <a:cs typeface="Avenir"/>
              <a:sym typeface="Avenir"/>
            </a:endParaRPr>
          </a:p>
          <a:p>
            <a:pPr marL="0" lvl="0" indent="0" algn="l" rtl="0">
              <a:spcBef>
                <a:spcPts val="0"/>
              </a:spcBef>
              <a:spcAft>
                <a:spcPts val="0"/>
              </a:spcAft>
              <a:buNone/>
            </a:pPr>
            <a:r>
              <a:rPr lang="en-US" sz="1600" b="1">
                <a:solidFill>
                  <a:schemeClr val="dk1"/>
                </a:solidFill>
                <a:latin typeface="Avenir"/>
                <a:ea typeface="Avenir"/>
                <a:cs typeface="Avenir"/>
                <a:sym typeface="Avenir"/>
              </a:rPr>
              <a:t>min sample split = 3-0</a:t>
            </a:r>
            <a:endParaRPr sz="1600" b="1">
              <a:solidFill>
                <a:schemeClr val="dk1"/>
              </a:solidFill>
              <a:latin typeface="Avenir"/>
              <a:ea typeface="Avenir"/>
              <a:cs typeface="Avenir"/>
              <a:sym typeface="Avenir"/>
            </a:endParaRPr>
          </a:p>
        </p:txBody>
      </p:sp>
      <p:sp>
        <p:nvSpPr>
          <p:cNvPr id="364" name="Google Shape;364;g34faa350930_0_16"/>
          <p:cNvSpPr txBox="1"/>
          <p:nvPr/>
        </p:nvSpPr>
        <p:spPr>
          <a:xfrm>
            <a:off x="381000" y="5554600"/>
            <a:ext cx="3144300" cy="850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latin typeface="Avenir"/>
                <a:ea typeface="Avenir"/>
                <a:cs typeface="Avenir"/>
                <a:sym typeface="Avenir"/>
              </a:rPr>
              <a:t>Parameters:</a:t>
            </a:r>
            <a:endParaRPr sz="1600" b="1">
              <a:solidFill>
                <a:schemeClr val="dk1"/>
              </a:solidFill>
              <a:latin typeface="Avenir"/>
              <a:ea typeface="Avenir"/>
              <a:cs typeface="Avenir"/>
              <a:sym typeface="Avenir"/>
            </a:endParaRPr>
          </a:p>
          <a:p>
            <a:pPr marL="0" lvl="0" indent="0" algn="l" rtl="0">
              <a:spcBef>
                <a:spcPts val="0"/>
              </a:spcBef>
              <a:spcAft>
                <a:spcPts val="0"/>
              </a:spcAft>
              <a:buNone/>
            </a:pPr>
            <a:r>
              <a:rPr lang="en-US" sz="1600" b="1">
                <a:solidFill>
                  <a:schemeClr val="dk1"/>
                </a:solidFill>
                <a:latin typeface="Avenir"/>
                <a:ea typeface="Avenir"/>
                <a:cs typeface="Avenir"/>
                <a:sym typeface="Avenir"/>
              </a:rPr>
              <a:t>max depth = [4,8,12,16]</a:t>
            </a:r>
            <a:endParaRPr sz="1600" b="1">
              <a:solidFill>
                <a:schemeClr val="dk1"/>
              </a:solidFill>
              <a:latin typeface="Avenir"/>
              <a:ea typeface="Avenir"/>
              <a:cs typeface="Avenir"/>
              <a:sym typeface="Avenir"/>
            </a:endParaRPr>
          </a:p>
          <a:p>
            <a:pPr marL="0" lvl="0" indent="0" algn="l" rtl="0">
              <a:spcBef>
                <a:spcPts val="0"/>
              </a:spcBef>
              <a:spcAft>
                <a:spcPts val="0"/>
              </a:spcAft>
              <a:buNone/>
            </a:pPr>
            <a:r>
              <a:rPr lang="en-US" sz="1600" b="1">
                <a:solidFill>
                  <a:schemeClr val="dk1"/>
                </a:solidFill>
                <a:latin typeface="Avenir"/>
                <a:ea typeface="Avenir"/>
                <a:cs typeface="Avenir"/>
                <a:sym typeface="Avenir"/>
              </a:rPr>
              <a:t>min sample split = [20,30,40,50]</a:t>
            </a:r>
            <a:endParaRPr sz="1600" b="1">
              <a:solidFill>
                <a:schemeClr val="dk1"/>
              </a:solidFill>
              <a:latin typeface="Avenir"/>
              <a:ea typeface="Avenir"/>
              <a:cs typeface="Avenir"/>
              <a:sym typeface="Avenir"/>
            </a:endParaRPr>
          </a:p>
        </p:txBody>
      </p:sp>
      <p:sp>
        <p:nvSpPr>
          <p:cNvPr id="365" name="Google Shape;365;g34faa350930_0_16"/>
          <p:cNvSpPr/>
          <p:nvPr/>
        </p:nvSpPr>
        <p:spPr>
          <a:xfrm>
            <a:off x="3626325" y="5866850"/>
            <a:ext cx="462000" cy="187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0"/>
          <p:cNvSpPr txBox="1">
            <a:spLocks noGrp="1"/>
          </p:cNvSpPr>
          <p:nvPr>
            <p:ph type="title"/>
          </p:nvPr>
        </p:nvSpPr>
        <p:spPr>
          <a:xfrm>
            <a:off x="86500" y="365125"/>
            <a:ext cx="12018300" cy="114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F5F"/>
              </a:buClr>
              <a:buSzPct val="100000"/>
              <a:buFont typeface="Abril Fatface"/>
              <a:buNone/>
            </a:pPr>
            <a:r>
              <a:rPr lang="en-US"/>
              <a:t>Model 3: K-Nearest Neighbors(Best Model)</a:t>
            </a:r>
            <a:endParaRPr/>
          </a:p>
        </p:txBody>
      </p:sp>
      <p:sp>
        <p:nvSpPr>
          <p:cNvPr id="371" name="Google Shape;371;p10"/>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16</a:t>
            </a:fld>
            <a:endParaRPr/>
          </a:p>
        </p:txBody>
      </p:sp>
      <p:pic>
        <p:nvPicPr>
          <p:cNvPr id="372" name="Google Shape;372;p10"/>
          <p:cNvPicPr preferRelativeResize="0"/>
          <p:nvPr/>
        </p:nvPicPr>
        <p:blipFill>
          <a:blip r:embed="rId3">
            <a:alphaModFix/>
          </a:blip>
          <a:stretch>
            <a:fillRect/>
          </a:stretch>
        </p:blipFill>
        <p:spPr>
          <a:xfrm>
            <a:off x="381000" y="3033825"/>
            <a:ext cx="3576000" cy="2696675"/>
          </a:xfrm>
          <a:prstGeom prst="rect">
            <a:avLst/>
          </a:prstGeom>
          <a:noFill/>
          <a:ln>
            <a:noFill/>
          </a:ln>
        </p:spPr>
      </p:pic>
      <p:sp>
        <p:nvSpPr>
          <p:cNvPr id="373" name="Google Shape;373;p10"/>
          <p:cNvSpPr txBox="1"/>
          <p:nvPr/>
        </p:nvSpPr>
        <p:spPr>
          <a:xfrm>
            <a:off x="86500" y="2190075"/>
            <a:ext cx="4356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Abril Fatface"/>
                <a:ea typeface="Abril Fatface"/>
                <a:cs typeface="Abril Fatface"/>
                <a:sym typeface="Abril Fatface"/>
              </a:rPr>
              <a:t>Predicting on Training Data </a:t>
            </a:r>
            <a:endParaRPr sz="2400">
              <a:solidFill>
                <a:schemeClr val="dk1"/>
              </a:solidFill>
              <a:latin typeface="Abril Fatface"/>
              <a:ea typeface="Abril Fatface"/>
              <a:cs typeface="Abril Fatface"/>
              <a:sym typeface="Abril Fatface"/>
            </a:endParaRPr>
          </a:p>
        </p:txBody>
      </p:sp>
      <p:pic>
        <p:nvPicPr>
          <p:cNvPr id="374" name="Google Shape;374;p10"/>
          <p:cNvPicPr preferRelativeResize="0"/>
          <p:nvPr/>
        </p:nvPicPr>
        <p:blipFill>
          <a:blip r:embed="rId4">
            <a:alphaModFix/>
          </a:blip>
          <a:stretch>
            <a:fillRect/>
          </a:stretch>
        </p:blipFill>
        <p:spPr>
          <a:xfrm>
            <a:off x="4800800" y="1859925"/>
            <a:ext cx="6933792" cy="504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4e71727093_1_62"/>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
        <p:nvSpPr>
          <p:cNvPr id="381" name="Google Shape;381;g34e71727093_1_62"/>
          <p:cNvSpPr txBox="1"/>
          <p:nvPr/>
        </p:nvSpPr>
        <p:spPr>
          <a:xfrm>
            <a:off x="0" y="688950"/>
            <a:ext cx="4566300" cy="7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Abril Fatface"/>
                <a:ea typeface="Abril Fatface"/>
                <a:cs typeface="Abril Fatface"/>
                <a:sym typeface="Abril Fatface"/>
              </a:rPr>
              <a:t>Performed 10-Fold Cross Validation</a:t>
            </a:r>
            <a:endParaRPr sz="3000">
              <a:solidFill>
                <a:schemeClr val="dk1"/>
              </a:solidFill>
              <a:latin typeface="Abril Fatface"/>
              <a:ea typeface="Abril Fatface"/>
              <a:cs typeface="Abril Fatface"/>
              <a:sym typeface="Abril Fatface"/>
            </a:endParaRPr>
          </a:p>
        </p:txBody>
      </p:sp>
      <p:pic>
        <p:nvPicPr>
          <p:cNvPr id="382" name="Google Shape;382;g34e71727093_1_62"/>
          <p:cNvPicPr preferRelativeResize="0"/>
          <p:nvPr/>
        </p:nvPicPr>
        <p:blipFill>
          <a:blip r:embed="rId3">
            <a:alphaModFix/>
          </a:blip>
          <a:stretch>
            <a:fillRect/>
          </a:stretch>
        </p:blipFill>
        <p:spPr>
          <a:xfrm>
            <a:off x="492925" y="2411050"/>
            <a:ext cx="3435950" cy="2307350"/>
          </a:xfrm>
          <a:prstGeom prst="rect">
            <a:avLst/>
          </a:prstGeom>
          <a:noFill/>
          <a:ln>
            <a:noFill/>
          </a:ln>
          <a:effectLst>
            <a:outerShdw blurRad="57150" dist="19050" dir="5400000" algn="bl" rotWithShape="0">
              <a:srgbClr val="000000"/>
            </a:outerShdw>
          </a:effectLst>
        </p:spPr>
      </p:pic>
      <p:pic>
        <p:nvPicPr>
          <p:cNvPr id="383" name="Google Shape;383;g34e71727093_1_62"/>
          <p:cNvPicPr preferRelativeResize="0"/>
          <p:nvPr/>
        </p:nvPicPr>
        <p:blipFill>
          <a:blip r:embed="rId4">
            <a:alphaModFix/>
          </a:blip>
          <a:stretch>
            <a:fillRect/>
          </a:stretch>
        </p:blipFill>
        <p:spPr>
          <a:xfrm>
            <a:off x="4689675" y="1051600"/>
            <a:ext cx="7296150" cy="4457700"/>
          </a:xfrm>
          <a:prstGeom prst="rect">
            <a:avLst/>
          </a:prstGeom>
          <a:noFill/>
          <a:ln>
            <a:noFill/>
          </a:ln>
        </p:spPr>
      </p:pic>
      <p:sp>
        <p:nvSpPr>
          <p:cNvPr id="384" name="Google Shape;384;g34e71727093_1_62"/>
          <p:cNvSpPr txBox="1"/>
          <p:nvPr/>
        </p:nvSpPr>
        <p:spPr>
          <a:xfrm>
            <a:off x="5591375" y="815025"/>
            <a:ext cx="6219600" cy="8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Avenir"/>
              <a:ea typeface="Avenir"/>
              <a:cs typeface="Avenir"/>
              <a:sym typeface="Avenir"/>
            </a:endParaRPr>
          </a:p>
        </p:txBody>
      </p:sp>
      <p:sp>
        <p:nvSpPr>
          <p:cNvPr id="385" name="Google Shape;385;g34e71727093_1_62"/>
          <p:cNvSpPr/>
          <p:nvPr/>
        </p:nvSpPr>
        <p:spPr>
          <a:xfrm>
            <a:off x="8098700" y="3240625"/>
            <a:ext cx="3712200" cy="169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4e71727093_1_75"/>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
        <p:nvSpPr>
          <p:cNvPr id="392" name="Google Shape;392;g34e71727093_1_75"/>
          <p:cNvSpPr txBox="1"/>
          <p:nvPr/>
        </p:nvSpPr>
        <p:spPr>
          <a:xfrm>
            <a:off x="272250" y="439125"/>
            <a:ext cx="53229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Abril Fatface"/>
                <a:ea typeface="Abril Fatface"/>
                <a:cs typeface="Abril Fatface"/>
                <a:sym typeface="Abril Fatface"/>
              </a:rPr>
              <a:t>Fine Tuning KNN Model</a:t>
            </a:r>
            <a:endParaRPr sz="2800">
              <a:solidFill>
                <a:schemeClr val="dk1"/>
              </a:solidFill>
              <a:latin typeface="Abril Fatface"/>
              <a:ea typeface="Abril Fatface"/>
              <a:cs typeface="Abril Fatface"/>
              <a:sym typeface="Abril Fatface"/>
            </a:endParaRPr>
          </a:p>
        </p:txBody>
      </p:sp>
      <p:sp>
        <p:nvSpPr>
          <p:cNvPr id="393" name="Google Shape;393;g34e71727093_1_75"/>
          <p:cNvSpPr txBox="1"/>
          <p:nvPr/>
        </p:nvSpPr>
        <p:spPr>
          <a:xfrm>
            <a:off x="272250" y="2358150"/>
            <a:ext cx="3852000" cy="2703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a:solidFill>
                  <a:schemeClr val="dk1"/>
                </a:solidFill>
                <a:latin typeface="Avenir"/>
                <a:ea typeface="Avenir"/>
                <a:cs typeface="Avenir"/>
                <a:sym typeface="Avenir"/>
              </a:rPr>
              <a:t>Parameters Used:</a:t>
            </a:r>
            <a:endParaRPr sz="2100" b="1">
              <a:solidFill>
                <a:schemeClr val="dk1"/>
              </a:solidFill>
              <a:latin typeface="Avenir"/>
              <a:ea typeface="Avenir"/>
              <a:cs typeface="Avenir"/>
              <a:sym typeface="Avenir"/>
            </a:endParaRPr>
          </a:p>
          <a:p>
            <a:pPr marL="0" lvl="0" indent="0" algn="l" rtl="0">
              <a:spcBef>
                <a:spcPts val="0"/>
              </a:spcBef>
              <a:spcAft>
                <a:spcPts val="0"/>
              </a:spcAft>
              <a:buNone/>
            </a:pPr>
            <a:endParaRPr sz="2100">
              <a:solidFill>
                <a:schemeClr val="dk1"/>
              </a:solidFill>
              <a:latin typeface="Avenir"/>
              <a:ea typeface="Avenir"/>
              <a:cs typeface="Avenir"/>
              <a:sym typeface="Avenir"/>
            </a:endParaRPr>
          </a:p>
          <a:p>
            <a:pPr marL="0" lvl="0" indent="0" algn="l" rtl="0">
              <a:spcBef>
                <a:spcPts val="0"/>
              </a:spcBef>
              <a:spcAft>
                <a:spcPts val="0"/>
              </a:spcAft>
              <a:buNone/>
            </a:pPr>
            <a:r>
              <a:rPr lang="en-US" sz="2100">
                <a:solidFill>
                  <a:schemeClr val="dk1"/>
                </a:solidFill>
                <a:latin typeface="Avenir"/>
                <a:ea typeface="Avenir"/>
                <a:cs typeface="Avenir"/>
                <a:sym typeface="Avenir"/>
              </a:rPr>
              <a:t>n_neighbors: [8,11,13,15]</a:t>
            </a:r>
            <a:endParaRPr sz="2100">
              <a:solidFill>
                <a:schemeClr val="dk1"/>
              </a:solidFill>
              <a:latin typeface="Avenir"/>
              <a:ea typeface="Avenir"/>
              <a:cs typeface="Avenir"/>
              <a:sym typeface="Avenir"/>
            </a:endParaRPr>
          </a:p>
          <a:p>
            <a:pPr marL="0" lvl="0" indent="0" algn="l" rtl="0">
              <a:spcBef>
                <a:spcPts val="0"/>
              </a:spcBef>
              <a:spcAft>
                <a:spcPts val="0"/>
              </a:spcAft>
              <a:buNone/>
            </a:pPr>
            <a:endParaRPr sz="2100">
              <a:solidFill>
                <a:schemeClr val="dk1"/>
              </a:solidFill>
              <a:latin typeface="Avenir"/>
              <a:ea typeface="Avenir"/>
              <a:cs typeface="Avenir"/>
              <a:sym typeface="Avenir"/>
            </a:endParaRPr>
          </a:p>
          <a:p>
            <a:pPr marL="0" lvl="0" indent="0" algn="l" rtl="0">
              <a:spcBef>
                <a:spcPts val="0"/>
              </a:spcBef>
              <a:spcAft>
                <a:spcPts val="0"/>
              </a:spcAft>
              <a:buNone/>
            </a:pPr>
            <a:r>
              <a:rPr lang="en-US" sz="2100">
                <a:solidFill>
                  <a:schemeClr val="dk1"/>
                </a:solidFill>
                <a:latin typeface="Avenir"/>
                <a:ea typeface="Avenir"/>
                <a:cs typeface="Avenir"/>
                <a:sym typeface="Avenir"/>
              </a:rPr>
              <a:t>Weights: [‘Uniform’, ‘Distance’]</a:t>
            </a:r>
            <a:endParaRPr sz="2100">
              <a:solidFill>
                <a:schemeClr val="dk1"/>
              </a:solidFill>
              <a:latin typeface="Avenir"/>
              <a:ea typeface="Avenir"/>
              <a:cs typeface="Avenir"/>
              <a:sym typeface="Avenir"/>
            </a:endParaRPr>
          </a:p>
          <a:p>
            <a:pPr marL="0" lvl="0" indent="0" algn="l" rtl="0">
              <a:spcBef>
                <a:spcPts val="0"/>
              </a:spcBef>
              <a:spcAft>
                <a:spcPts val="0"/>
              </a:spcAft>
              <a:buNone/>
            </a:pPr>
            <a:endParaRPr sz="2100">
              <a:solidFill>
                <a:schemeClr val="dk1"/>
              </a:solidFill>
              <a:latin typeface="Avenir"/>
              <a:ea typeface="Avenir"/>
              <a:cs typeface="Avenir"/>
              <a:sym typeface="Avenir"/>
            </a:endParaRPr>
          </a:p>
          <a:p>
            <a:pPr marL="0" lvl="0" indent="0" algn="l" rtl="0">
              <a:spcBef>
                <a:spcPts val="0"/>
              </a:spcBef>
              <a:spcAft>
                <a:spcPts val="0"/>
              </a:spcAft>
              <a:buNone/>
            </a:pPr>
            <a:r>
              <a:rPr lang="en-US" sz="2100">
                <a:solidFill>
                  <a:schemeClr val="dk1"/>
                </a:solidFill>
                <a:latin typeface="Avenir"/>
                <a:ea typeface="Avenir"/>
                <a:cs typeface="Avenir"/>
                <a:sym typeface="Avenir"/>
              </a:rPr>
              <a:t>Metric: [‘Euclidean’]</a:t>
            </a:r>
            <a:endParaRPr sz="2100">
              <a:solidFill>
                <a:schemeClr val="dk1"/>
              </a:solidFill>
              <a:latin typeface="Avenir"/>
              <a:ea typeface="Avenir"/>
              <a:cs typeface="Avenir"/>
              <a:sym typeface="Avenir"/>
            </a:endParaRPr>
          </a:p>
        </p:txBody>
      </p:sp>
      <p:pic>
        <p:nvPicPr>
          <p:cNvPr id="394" name="Google Shape;394;g34e71727093_1_75"/>
          <p:cNvPicPr preferRelativeResize="0"/>
          <p:nvPr/>
        </p:nvPicPr>
        <p:blipFill>
          <a:blip r:embed="rId3">
            <a:alphaModFix/>
          </a:blip>
          <a:stretch>
            <a:fillRect/>
          </a:stretch>
        </p:blipFill>
        <p:spPr>
          <a:xfrm>
            <a:off x="5520750" y="1403875"/>
            <a:ext cx="6290250" cy="4470150"/>
          </a:xfrm>
          <a:prstGeom prst="rect">
            <a:avLst/>
          </a:prstGeom>
          <a:noFill/>
          <a:ln w="19050" cap="flat" cmpd="sng">
            <a:solidFill>
              <a:schemeClr val="dk2"/>
            </a:solidFill>
            <a:prstDash val="solid"/>
            <a:round/>
            <a:headEnd type="none" w="sm" len="sm"/>
            <a:tailEnd type="none" w="sm" len="sm"/>
          </a:ln>
        </p:spPr>
      </p:pic>
      <p:sp>
        <p:nvSpPr>
          <p:cNvPr id="395" name="Google Shape;395;g34e71727093_1_75"/>
          <p:cNvSpPr/>
          <p:nvPr/>
        </p:nvSpPr>
        <p:spPr>
          <a:xfrm>
            <a:off x="4232675" y="3604825"/>
            <a:ext cx="1104900" cy="30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396" name="Google Shape;396;g34e71727093_1_75"/>
          <p:cNvSpPr/>
          <p:nvPr/>
        </p:nvSpPr>
        <p:spPr>
          <a:xfrm>
            <a:off x="5563375" y="2218075"/>
            <a:ext cx="5967000" cy="392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4e71727093_1_92"/>
          <p:cNvSpPr txBox="1">
            <a:spLocks noGrp="1"/>
          </p:cNvSpPr>
          <p:nvPr>
            <p:ph type="title"/>
          </p:nvPr>
        </p:nvSpPr>
        <p:spPr>
          <a:xfrm>
            <a:off x="492917" y="365125"/>
            <a:ext cx="11221800" cy="11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t>Final Fine Tuned Model</a:t>
            </a:r>
            <a:endParaRPr sz="4000"/>
          </a:p>
        </p:txBody>
      </p:sp>
      <p:sp>
        <p:nvSpPr>
          <p:cNvPr id="403" name="Google Shape;403;g34e71727093_1_92"/>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sp>
        <p:nvSpPr>
          <p:cNvPr id="404" name="Google Shape;404;g34e71727093_1_92"/>
          <p:cNvSpPr txBox="1"/>
          <p:nvPr/>
        </p:nvSpPr>
        <p:spPr>
          <a:xfrm>
            <a:off x="422675" y="2358150"/>
            <a:ext cx="2930100" cy="2927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Avenir"/>
                <a:ea typeface="Avenir"/>
                <a:cs typeface="Avenir"/>
                <a:sym typeface="Avenir"/>
              </a:rPr>
              <a:t>Parameters Used:</a:t>
            </a:r>
            <a:endParaRPr sz="2000" b="1">
              <a:solidFill>
                <a:schemeClr val="dk1"/>
              </a:solidFill>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a:p>
            <a:pPr marL="0" lvl="0" indent="0" algn="l" rtl="0">
              <a:spcBef>
                <a:spcPts val="0"/>
              </a:spcBef>
              <a:spcAft>
                <a:spcPts val="0"/>
              </a:spcAft>
              <a:buNone/>
            </a:pPr>
            <a:r>
              <a:rPr lang="en-US" sz="2000">
                <a:solidFill>
                  <a:schemeClr val="dk1"/>
                </a:solidFill>
                <a:latin typeface="Avenir"/>
                <a:ea typeface="Avenir"/>
                <a:cs typeface="Avenir"/>
                <a:sym typeface="Avenir"/>
              </a:rPr>
              <a:t>n_neighbors: 13</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a:p>
            <a:pPr marL="0" lvl="0" indent="0" algn="l" rtl="0">
              <a:spcBef>
                <a:spcPts val="0"/>
              </a:spcBef>
              <a:spcAft>
                <a:spcPts val="0"/>
              </a:spcAft>
              <a:buNone/>
            </a:pPr>
            <a:r>
              <a:rPr lang="en-US" sz="2000">
                <a:solidFill>
                  <a:schemeClr val="dk1"/>
                </a:solidFill>
                <a:latin typeface="Avenir"/>
                <a:ea typeface="Avenir"/>
                <a:cs typeface="Avenir"/>
                <a:sym typeface="Avenir"/>
              </a:rPr>
              <a:t>weights: distance</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a:p>
            <a:pPr marL="0" lvl="0" indent="0" algn="l" rtl="0">
              <a:spcBef>
                <a:spcPts val="0"/>
              </a:spcBef>
              <a:spcAft>
                <a:spcPts val="0"/>
              </a:spcAft>
              <a:buNone/>
            </a:pPr>
            <a:r>
              <a:rPr lang="en-US" sz="2000">
                <a:solidFill>
                  <a:schemeClr val="dk1"/>
                </a:solidFill>
                <a:latin typeface="Avenir"/>
                <a:ea typeface="Avenir"/>
                <a:cs typeface="Avenir"/>
                <a:sym typeface="Avenir"/>
              </a:rPr>
              <a:t>metric: euclidean</a:t>
            </a:r>
            <a:endParaRPr sz="2000">
              <a:solidFill>
                <a:schemeClr val="dk1"/>
              </a:solidFill>
              <a:latin typeface="Avenir"/>
              <a:ea typeface="Avenir"/>
              <a:cs typeface="Avenir"/>
              <a:sym typeface="Avenir"/>
            </a:endParaRPr>
          </a:p>
        </p:txBody>
      </p:sp>
      <p:pic>
        <p:nvPicPr>
          <p:cNvPr id="405" name="Google Shape;405;g34e71727093_1_92"/>
          <p:cNvPicPr preferRelativeResize="0"/>
          <p:nvPr/>
        </p:nvPicPr>
        <p:blipFill>
          <a:blip r:embed="rId3">
            <a:alphaModFix/>
          </a:blip>
          <a:stretch>
            <a:fillRect/>
          </a:stretch>
        </p:blipFill>
        <p:spPr>
          <a:xfrm>
            <a:off x="5276850" y="2235450"/>
            <a:ext cx="6163850" cy="3288375"/>
          </a:xfrm>
          <a:prstGeom prst="rect">
            <a:avLst/>
          </a:prstGeom>
          <a:noFill/>
          <a:ln w="19050" cap="flat" cmpd="sng">
            <a:solidFill>
              <a:schemeClr val="dk2"/>
            </a:solidFill>
            <a:prstDash val="solid"/>
            <a:round/>
            <a:headEnd type="none" w="sm" len="sm"/>
            <a:tailEnd type="none" w="sm" len="sm"/>
          </a:ln>
        </p:spPr>
      </p:pic>
      <p:sp>
        <p:nvSpPr>
          <p:cNvPr id="406" name="Google Shape;406;g34e71727093_1_92"/>
          <p:cNvSpPr/>
          <p:nvPr/>
        </p:nvSpPr>
        <p:spPr>
          <a:xfrm>
            <a:off x="3574325" y="3562800"/>
            <a:ext cx="1512900" cy="365100"/>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07" name="Google Shape;407;g34e71727093_1_92"/>
          <p:cNvSpPr/>
          <p:nvPr/>
        </p:nvSpPr>
        <p:spPr>
          <a:xfrm>
            <a:off x="5367250" y="3492750"/>
            <a:ext cx="5448900" cy="435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08" name="Google Shape;408;g34e71727093_1_92"/>
          <p:cNvSpPr/>
          <p:nvPr/>
        </p:nvSpPr>
        <p:spPr>
          <a:xfrm>
            <a:off x="10956200" y="3492750"/>
            <a:ext cx="154200" cy="3651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 descr="Tape player"/>
          <p:cNvPicPr preferRelativeResize="0">
            <a:picLocks noGrp="1"/>
          </p:cNvPicPr>
          <p:nvPr>
            <p:ph type="pic" idx="2"/>
          </p:nvPr>
        </p:nvPicPr>
        <p:blipFill rotWithShape="1">
          <a:blip r:embed="rId3">
            <a:alphaModFix/>
          </a:blip>
          <a:srcRect/>
          <a:stretch/>
        </p:blipFill>
        <p:spPr>
          <a:xfrm>
            <a:off x="0" y="0"/>
            <a:ext cx="6096000" cy="6857999"/>
          </a:xfrm>
          <a:prstGeom prst="rect">
            <a:avLst/>
          </a:prstGeom>
          <a:noFill/>
          <a:ln>
            <a:noFill/>
          </a:ln>
        </p:spPr>
      </p:pic>
      <p:sp>
        <p:nvSpPr>
          <p:cNvPr id="226" name="Google Shape;226;p2"/>
          <p:cNvSpPr txBox="1">
            <a:spLocks noGrp="1"/>
          </p:cNvSpPr>
          <p:nvPr>
            <p:ph type="title"/>
          </p:nvPr>
        </p:nvSpPr>
        <p:spPr>
          <a:xfrm>
            <a:off x="6588917" y="944457"/>
            <a:ext cx="5125755" cy="11307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5400"/>
              <a:buFont typeface="Abril Fatface"/>
              <a:buNone/>
            </a:pPr>
            <a:r>
              <a:rPr lang="en-US"/>
              <a:t>About us</a:t>
            </a:r>
            <a:endParaRPr/>
          </a:p>
        </p:txBody>
      </p:sp>
      <p:sp>
        <p:nvSpPr>
          <p:cNvPr id="227" name="Google Shape;227;p2"/>
          <p:cNvSpPr txBox="1">
            <a:spLocks noGrp="1"/>
          </p:cNvSpPr>
          <p:nvPr>
            <p:ph type="body" idx="3"/>
          </p:nvPr>
        </p:nvSpPr>
        <p:spPr>
          <a:xfrm>
            <a:off x="6588916" y="2125820"/>
            <a:ext cx="4983480" cy="3787723"/>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150000"/>
              </a:lnSpc>
              <a:spcBef>
                <a:spcPts val="0"/>
              </a:spcBef>
              <a:spcAft>
                <a:spcPts val="0"/>
              </a:spcAft>
              <a:buClr>
                <a:schemeClr val="lt1"/>
              </a:buClr>
              <a:buSzPct val="100000"/>
              <a:buNone/>
            </a:pPr>
            <a:r>
              <a:rPr lang="en-US"/>
              <a:t>Spotify is the world’s leading audio streaming subscription service, offering access to over 100 million tracks, 6.5 million podcasts, and 350,000 audiobooks. Founded in 2006 by Daniel Ek and Martin Lorentzon, Spotify launched in 2008 and now serves more than 675 million users across 184 countries, including 263 million premium subscribers.  </a:t>
            </a:r>
            <a:endParaRPr/>
          </a:p>
          <a:p>
            <a:pPr marL="0" lvl="0" indent="0" algn="just" rtl="0">
              <a:lnSpc>
                <a:spcPct val="150000"/>
              </a:lnSpc>
              <a:spcBef>
                <a:spcPts val="1000"/>
              </a:spcBef>
              <a:spcAft>
                <a:spcPts val="0"/>
              </a:spcAft>
              <a:buClr>
                <a:schemeClr val="lt1"/>
              </a:buClr>
              <a:buSzPct val="100000"/>
              <a:buNone/>
            </a:pPr>
            <a:r>
              <a:rPr lang="en-US"/>
              <a:t>In 2024, Spotify achieved its first full year of profitability, reporting a net income of €883 million and an operating income of €477 million in the fourth quarter.  The company’s mission is to unlock the potential of human creativity by enabling a million artists to live off their art and billions of fans to enjoy and be inspired by it.  </a:t>
            </a:r>
            <a:endParaRPr/>
          </a:p>
        </p:txBody>
      </p:sp>
      <p:sp>
        <p:nvSpPr>
          <p:cNvPr id="228" name="Google Shape;228;p2"/>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pic>
        <p:nvPicPr>
          <p:cNvPr id="229" name="Google Shape;229;p2"/>
          <p:cNvPicPr preferRelativeResize="0"/>
          <p:nvPr/>
        </p:nvPicPr>
        <p:blipFill rotWithShape="1">
          <a:blip r:embed="rId4">
            <a:alphaModFix/>
          </a:blip>
          <a:srcRect/>
          <a:stretch/>
        </p:blipFill>
        <p:spPr>
          <a:xfrm>
            <a:off x="11049000" y="6400800"/>
            <a:ext cx="11430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34e71727093_1_106"/>
          <p:cNvSpPr txBox="1">
            <a:spLocks noGrp="1"/>
          </p:cNvSpPr>
          <p:nvPr>
            <p:ph type="title"/>
          </p:nvPr>
        </p:nvSpPr>
        <p:spPr>
          <a:xfrm>
            <a:off x="98075" y="381000"/>
            <a:ext cx="12192000" cy="114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Managerial Insights &amp; Recommendations</a:t>
            </a:r>
            <a:endParaRPr/>
          </a:p>
        </p:txBody>
      </p:sp>
      <p:sp>
        <p:nvSpPr>
          <p:cNvPr id="415" name="Google Shape;415;g34e71727093_1_106"/>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
        <p:nvSpPr>
          <p:cNvPr id="416" name="Google Shape;416;g34e71727093_1_106"/>
          <p:cNvSpPr/>
          <p:nvPr/>
        </p:nvSpPr>
        <p:spPr>
          <a:xfrm>
            <a:off x="646775" y="1769850"/>
            <a:ext cx="10561500" cy="64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417" name="Google Shape;417;g34e71727093_1_106"/>
          <p:cNvSpPr txBox="1"/>
          <p:nvPr/>
        </p:nvSpPr>
        <p:spPr>
          <a:xfrm>
            <a:off x="675450" y="1877288"/>
            <a:ext cx="1068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rPr>
              <a:t>The best-performing model (tuned KNN) achieves the highest accuracy in predicting song popularity.</a:t>
            </a:r>
            <a:endParaRPr sz="1800">
              <a:solidFill>
                <a:schemeClr val="dk1"/>
              </a:solidFill>
            </a:endParaRPr>
          </a:p>
        </p:txBody>
      </p:sp>
      <p:sp>
        <p:nvSpPr>
          <p:cNvPr id="418" name="Google Shape;418;g34e71727093_1_106"/>
          <p:cNvSpPr/>
          <p:nvPr/>
        </p:nvSpPr>
        <p:spPr>
          <a:xfrm>
            <a:off x="646775" y="2596300"/>
            <a:ext cx="3277500" cy="1823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Danceability and energy are top indicators of high engagement so focus on these features for playlist curation.</a:t>
            </a:r>
            <a:endParaRPr sz="1900"/>
          </a:p>
        </p:txBody>
      </p:sp>
      <p:sp>
        <p:nvSpPr>
          <p:cNvPr id="419" name="Google Shape;419;g34e71727093_1_106"/>
          <p:cNvSpPr/>
          <p:nvPr/>
        </p:nvSpPr>
        <p:spPr>
          <a:xfrm>
            <a:off x="8159125" y="4601750"/>
            <a:ext cx="3472800" cy="17547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solidFill>
                  <a:schemeClr val="dk1"/>
                </a:solidFill>
              </a:rPr>
              <a:t>Regularly revisit and retrain models to capture shifting user preferences.</a:t>
            </a:r>
            <a:endParaRPr sz="1600">
              <a:solidFill>
                <a:schemeClr val="dk1"/>
              </a:solidFill>
            </a:endParaRPr>
          </a:p>
        </p:txBody>
      </p:sp>
      <p:sp>
        <p:nvSpPr>
          <p:cNvPr id="420" name="Google Shape;420;g34e71727093_1_106"/>
          <p:cNvSpPr/>
          <p:nvPr/>
        </p:nvSpPr>
        <p:spPr>
          <a:xfrm>
            <a:off x="4359600" y="4601750"/>
            <a:ext cx="3321000" cy="17883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Use predictive insights to select and promote new releases with a higher likelihood of becoming hits.</a:t>
            </a:r>
            <a:endParaRPr sz="1600">
              <a:solidFill>
                <a:schemeClr val="dk1"/>
              </a:solidFill>
            </a:endParaRPr>
          </a:p>
        </p:txBody>
      </p:sp>
      <p:sp>
        <p:nvSpPr>
          <p:cNvPr id="421" name="Google Shape;421;g34e71727093_1_106"/>
          <p:cNvSpPr/>
          <p:nvPr/>
        </p:nvSpPr>
        <p:spPr>
          <a:xfrm>
            <a:off x="646775" y="4601750"/>
            <a:ext cx="3277500" cy="17547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Tracks with higher speechiness (e.g., rap, spoken word) and acoustic elements can also attract listeners.</a:t>
            </a:r>
            <a:endParaRPr>
              <a:latin typeface="Avenir"/>
              <a:ea typeface="Avenir"/>
              <a:cs typeface="Avenir"/>
              <a:sym typeface="Avenir"/>
            </a:endParaRPr>
          </a:p>
        </p:txBody>
      </p:sp>
      <p:sp>
        <p:nvSpPr>
          <p:cNvPr id="422" name="Google Shape;422;g34e71727093_1_106"/>
          <p:cNvSpPr/>
          <p:nvPr/>
        </p:nvSpPr>
        <p:spPr>
          <a:xfrm>
            <a:off x="4402950" y="2596300"/>
            <a:ext cx="3277500" cy="18234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Explicit songs are frequently popular; do not shy away from recommending them.</a:t>
            </a:r>
            <a:endParaRPr sz="1600"/>
          </a:p>
        </p:txBody>
      </p:sp>
      <p:sp>
        <p:nvSpPr>
          <p:cNvPr id="423" name="Google Shape;423;g34e71727093_1_106"/>
          <p:cNvSpPr/>
          <p:nvPr/>
        </p:nvSpPr>
        <p:spPr>
          <a:xfrm>
            <a:off x="8159125" y="2596300"/>
            <a:ext cx="3472800" cy="1788300"/>
          </a:xfrm>
          <a:prstGeom prst="roundRect">
            <a:avLst>
              <a:gd name="adj" fmla="val 16667"/>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endParaRPr>
          </a:p>
          <a:p>
            <a:pPr marL="0" lvl="0" indent="0" algn="ctr" rtl="0">
              <a:spcBef>
                <a:spcPts val="0"/>
              </a:spcBef>
              <a:spcAft>
                <a:spcPts val="0"/>
              </a:spcAft>
              <a:buClr>
                <a:schemeClr val="dk1"/>
              </a:buClr>
              <a:buSzPts val="1100"/>
              <a:buFont typeface="Arial"/>
              <a:buNone/>
            </a:pPr>
            <a:r>
              <a:rPr lang="en-US" sz="1600">
                <a:solidFill>
                  <a:schemeClr val="dk1"/>
                </a:solidFill>
              </a:rPr>
              <a:t>Pop, hip-hop, and dance genres have a strong link to song success so prioritize these genres, but keep an eye on emerging trends.</a:t>
            </a:r>
            <a:br>
              <a:rPr lang="en-US" sz="1100">
                <a:solidFill>
                  <a:schemeClr val="dk1"/>
                </a:solidFill>
              </a:rPr>
            </a:br>
            <a:endParaRPr sz="1100">
              <a:solidFill>
                <a:schemeClr val="dk1"/>
              </a:solidFill>
            </a:endParaRPr>
          </a:p>
          <a:p>
            <a:pPr marL="0" lvl="0" indent="0" algn="ctr" rtl="0">
              <a:spcBef>
                <a:spcPts val="0"/>
              </a:spcBef>
              <a:spcAft>
                <a:spcPts val="0"/>
              </a:spcAft>
              <a:buNone/>
            </a:pPr>
            <a:endParaRPr>
              <a:latin typeface="Avenir"/>
              <a:ea typeface="Avenir"/>
              <a:cs typeface="Avenir"/>
              <a:sym typeface="Avenir"/>
            </a:endParaRPr>
          </a:p>
        </p:txBody>
      </p:sp>
      <p:sp>
        <p:nvSpPr>
          <p:cNvPr id="424" name="Google Shape;424;g34e71727093_1_106"/>
          <p:cNvSpPr/>
          <p:nvPr/>
        </p:nvSpPr>
        <p:spPr>
          <a:xfrm>
            <a:off x="2131475"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1</a:t>
            </a:r>
            <a:endParaRPr>
              <a:latin typeface="Abril Fatface"/>
              <a:ea typeface="Abril Fatface"/>
              <a:cs typeface="Abril Fatface"/>
              <a:sym typeface="Abril Fatface"/>
            </a:endParaRPr>
          </a:p>
        </p:txBody>
      </p:sp>
      <p:sp>
        <p:nvSpPr>
          <p:cNvPr id="425" name="Google Shape;425;g34e71727093_1_106"/>
          <p:cNvSpPr/>
          <p:nvPr/>
        </p:nvSpPr>
        <p:spPr>
          <a:xfrm>
            <a:off x="9752425" y="46770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6</a:t>
            </a:r>
            <a:endParaRPr>
              <a:latin typeface="Abril Fatface"/>
              <a:ea typeface="Abril Fatface"/>
              <a:cs typeface="Abril Fatface"/>
              <a:sym typeface="Abril Fatface"/>
            </a:endParaRPr>
          </a:p>
        </p:txBody>
      </p:sp>
      <p:sp>
        <p:nvSpPr>
          <p:cNvPr id="426" name="Google Shape;426;g34e71727093_1_106"/>
          <p:cNvSpPr/>
          <p:nvPr/>
        </p:nvSpPr>
        <p:spPr>
          <a:xfrm>
            <a:off x="5941950" y="46770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5</a:t>
            </a:r>
            <a:endParaRPr>
              <a:latin typeface="Abril Fatface"/>
              <a:ea typeface="Abril Fatface"/>
              <a:cs typeface="Abril Fatface"/>
              <a:sym typeface="Abril Fatface"/>
            </a:endParaRPr>
          </a:p>
        </p:txBody>
      </p:sp>
      <p:sp>
        <p:nvSpPr>
          <p:cNvPr id="427" name="Google Shape;427;g34e71727093_1_106"/>
          <p:cNvSpPr/>
          <p:nvPr/>
        </p:nvSpPr>
        <p:spPr>
          <a:xfrm>
            <a:off x="2131475" y="46770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4</a:t>
            </a:r>
            <a:endParaRPr>
              <a:latin typeface="Abril Fatface"/>
              <a:ea typeface="Abril Fatface"/>
              <a:cs typeface="Abril Fatface"/>
              <a:sym typeface="Abril Fatface"/>
            </a:endParaRPr>
          </a:p>
        </p:txBody>
      </p:sp>
      <p:sp>
        <p:nvSpPr>
          <p:cNvPr id="428" name="Google Shape;428;g34e71727093_1_106"/>
          <p:cNvSpPr/>
          <p:nvPr/>
        </p:nvSpPr>
        <p:spPr>
          <a:xfrm>
            <a:off x="9752425"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3</a:t>
            </a:r>
            <a:endParaRPr>
              <a:latin typeface="Abril Fatface"/>
              <a:ea typeface="Abril Fatface"/>
              <a:cs typeface="Abril Fatface"/>
              <a:sym typeface="Abril Fatface"/>
            </a:endParaRPr>
          </a:p>
        </p:txBody>
      </p:sp>
      <p:sp>
        <p:nvSpPr>
          <p:cNvPr id="429" name="Google Shape;429;g34e71727093_1_106"/>
          <p:cNvSpPr/>
          <p:nvPr/>
        </p:nvSpPr>
        <p:spPr>
          <a:xfrm>
            <a:off x="5941950" y="26917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bril Fatface"/>
                <a:ea typeface="Abril Fatface"/>
                <a:cs typeface="Abril Fatface"/>
                <a:sym typeface="Abril Fatface"/>
              </a:rPr>
              <a:t>2</a:t>
            </a:r>
            <a:endParaRPr>
              <a:latin typeface="Abril Fatface"/>
              <a:ea typeface="Abril Fatface"/>
              <a:cs typeface="Abril Fatface"/>
              <a:sym typeface="Abril Fatfa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2"/>
          <p:cNvSpPr txBox="1">
            <a:spLocks noGrp="1"/>
          </p:cNvSpPr>
          <p:nvPr>
            <p:ph type="body" idx="5"/>
          </p:nvPr>
        </p:nvSpPr>
        <p:spPr>
          <a:xfrm>
            <a:off x="448000" y="2203493"/>
            <a:ext cx="5720700" cy="122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13F5F"/>
              </a:buClr>
              <a:buSzPts val="1600"/>
              <a:buNone/>
            </a:pPr>
            <a:r>
              <a:rPr lang="en-US" sz="1450">
                <a:solidFill>
                  <a:schemeClr val="dk1"/>
                </a:solidFill>
              </a:rPr>
              <a:t>Business Goal:</a:t>
            </a:r>
            <a:endParaRPr sz="1450">
              <a:solidFill>
                <a:schemeClr val="dk1"/>
              </a:solidFill>
            </a:endParaRPr>
          </a:p>
          <a:p>
            <a:pPr marL="0" lvl="0" indent="0" algn="l" rtl="0">
              <a:lnSpc>
                <a:spcPct val="100000"/>
              </a:lnSpc>
              <a:spcBef>
                <a:spcPts val="600"/>
              </a:spcBef>
              <a:spcAft>
                <a:spcPts val="0"/>
              </a:spcAft>
              <a:buClr>
                <a:srgbClr val="213F5F"/>
              </a:buClr>
              <a:buSzPts val="1600"/>
              <a:buNone/>
            </a:pPr>
            <a:r>
              <a:rPr lang="en-US" sz="1450" b="0">
                <a:solidFill>
                  <a:schemeClr val="dk1"/>
                </a:solidFill>
              </a:rPr>
              <a:t>Instead of only focusing on accuracy, select the model that maximizes net profit based on the financial value of prediction outcomes.</a:t>
            </a:r>
            <a:endParaRPr sz="1450">
              <a:solidFill>
                <a:schemeClr val="dk1"/>
              </a:solidFill>
            </a:endParaRPr>
          </a:p>
          <a:p>
            <a:pPr marL="0" lvl="0" indent="0" algn="l" rtl="0">
              <a:lnSpc>
                <a:spcPct val="100000"/>
              </a:lnSpc>
              <a:spcBef>
                <a:spcPts val="600"/>
              </a:spcBef>
              <a:spcAft>
                <a:spcPts val="0"/>
              </a:spcAft>
              <a:buClr>
                <a:srgbClr val="213F5F"/>
              </a:buClr>
              <a:buSzPts val="1600"/>
              <a:buNone/>
            </a:pPr>
            <a:endParaRPr sz="1450" b="0">
              <a:solidFill>
                <a:schemeClr val="dk1"/>
              </a:solidFill>
            </a:endParaRPr>
          </a:p>
          <a:p>
            <a:pPr marL="0" lvl="0" indent="0" algn="just" rtl="0">
              <a:lnSpc>
                <a:spcPct val="100000"/>
              </a:lnSpc>
              <a:spcBef>
                <a:spcPts val="600"/>
              </a:spcBef>
              <a:spcAft>
                <a:spcPts val="0"/>
              </a:spcAft>
              <a:buNone/>
            </a:pPr>
            <a:endParaRPr sz="1450">
              <a:solidFill>
                <a:schemeClr val="dk1"/>
              </a:solidFill>
            </a:endParaRPr>
          </a:p>
          <a:p>
            <a:pPr marL="0" lvl="0" indent="0" algn="l" rtl="0">
              <a:lnSpc>
                <a:spcPct val="100000"/>
              </a:lnSpc>
              <a:spcBef>
                <a:spcPts val="600"/>
              </a:spcBef>
              <a:spcAft>
                <a:spcPts val="0"/>
              </a:spcAft>
              <a:buClr>
                <a:srgbClr val="213F5F"/>
              </a:buClr>
              <a:buSzPts val="1600"/>
              <a:buNone/>
            </a:pPr>
            <a:endParaRPr sz="1450" b="0">
              <a:solidFill>
                <a:schemeClr val="dk1"/>
              </a:solidFill>
            </a:endParaRPr>
          </a:p>
        </p:txBody>
      </p:sp>
      <p:sp>
        <p:nvSpPr>
          <p:cNvPr id="435" name="Google Shape;435;p12"/>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21</a:t>
            </a:fld>
            <a:endParaRPr/>
          </a:p>
        </p:txBody>
      </p:sp>
      <p:sp>
        <p:nvSpPr>
          <p:cNvPr id="436" name="Google Shape;436;p12"/>
          <p:cNvSpPr txBox="1">
            <a:spLocks noGrp="1"/>
          </p:cNvSpPr>
          <p:nvPr>
            <p:ph type="title"/>
          </p:nvPr>
        </p:nvSpPr>
        <p:spPr>
          <a:xfrm>
            <a:off x="492916" y="54864"/>
            <a:ext cx="11320272" cy="16733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Abril Fatface"/>
              <a:buNone/>
            </a:pPr>
            <a:r>
              <a:rPr lang="en-US"/>
              <a:t>Q2: Profit –Driven Model Evaluation</a:t>
            </a:r>
            <a:endParaRPr/>
          </a:p>
        </p:txBody>
      </p:sp>
      <p:pic>
        <p:nvPicPr>
          <p:cNvPr id="437" name="Google Shape;437;p12"/>
          <p:cNvPicPr preferRelativeResize="0"/>
          <p:nvPr/>
        </p:nvPicPr>
        <p:blipFill rotWithShape="1">
          <a:blip r:embed="rId3">
            <a:alphaModFix/>
          </a:blip>
          <a:srcRect/>
          <a:stretch/>
        </p:blipFill>
        <p:spPr>
          <a:xfrm>
            <a:off x="5840175" y="2244075"/>
            <a:ext cx="6351825" cy="4269949"/>
          </a:xfrm>
          <a:prstGeom prst="rect">
            <a:avLst/>
          </a:prstGeom>
          <a:noFill/>
          <a:ln>
            <a:noFill/>
          </a:ln>
        </p:spPr>
      </p:pic>
      <p:sp>
        <p:nvSpPr>
          <p:cNvPr id="438" name="Google Shape;438;p12"/>
          <p:cNvSpPr txBox="1"/>
          <p:nvPr/>
        </p:nvSpPr>
        <p:spPr>
          <a:xfrm>
            <a:off x="448000" y="3542350"/>
            <a:ext cx="5334000" cy="167340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Clr>
                <a:schemeClr val="dk1"/>
              </a:buClr>
              <a:buSzPts val="1100"/>
              <a:buFont typeface="Arial"/>
              <a:buNone/>
            </a:pPr>
            <a:r>
              <a:rPr lang="en-US" sz="1450" b="1">
                <a:solidFill>
                  <a:schemeClr val="dk1"/>
                </a:solidFill>
                <a:latin typeface="Avenir"/>
                <a:ea typeface="Avenir"/>
                <a:cs typeface="Avenir"/>
                <a:sym typeface="Avenir"/>
              </a:rPr>
              <a:t>Cost/Revenue Setup</a:t>
            </a:r>
            <a:r>
              <a:rPr lang="en-US" sz="1450">
                <a:solidFill>
                  <a:schemeClr val="dk1"/>
                </a:solidFill>
                <a:latin typeface="Avenir"/>
                <a:ea typeface="Avenir"/>
                <a:cs typeface="Avenir"/>
                <a:sym typeface="Avenir"/>
              </a:rPr>
              <a:t>:</a:t>
            </a:r>
            <a:endParaRPr sz="1450">
              <a:solidFill>
                <a:schemeClr val="dk1"/>
              </a:solidFill>
              <a:latin typeface="Avenir"/>
              <a:ea typeface="Avenir"/>
              <a:cs typeface="Avenir"/>
              <a:sym typeface="Avenir"/>
            </a:endParaRPr>
          </a:p>
          <a:p>
            <a:pPr marL="457200" lvl="0" indent="-320675" algn="l" rtl="0">
              <a:lnSpc>
                <a:spcPct val="115000"/>
              </a:lnSpc>
              <a:spcBef>
                <a:spcPts val="120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True Positive (TP): +$1,000 (Correctly recommending a popular song)</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False Positive (FP): -$700 (Over-promoting an unpopular song)</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False Negative (FN): -$900 (Missing a popular song)</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True Negative (TN): $0 (Correctly ignoring an unpopular song)</a:t>
            </a:r>
            <a:endParaRPr sz="1450">
              <a:solidFill>
                <a:schemeClr val="dk1"/>
              </a:solidFill>
              <a:latin typeface="Avenir"/>
              <a:ea typeface="Avenir"/>
              <a:cs typeface="Avenir"/>
              <a:sym typeface="Avenir"/>
            </a:endParaRPr>
          </a:p>
          <a:p>
            <a:pPr marL="0" lvl="0" indent="0" algn="l" rtl="0">
              <a:spcBef>
                <a:spcPts val="1200"/>
              </a:spcBef>
              <a:spcAft>
                <a:spcPts val="0"/>
              </a:spcAft>
              <a:buNone/>
            </a:pPr>
            <a:endParaRPr sz="2800">
              <a:solidFill>
                <a:schemeClr val="dk1"/>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34faa350930_0_57"/>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22</a:t>
            </a:fld>
            <a:endParaRPr/>
          </a:p>
        </p:txBody>
      </p:sp>
      <p:sp>
        <p:nvSpPr>
          <p:cNvPr id="444" name="Google Shape;444;g34faa350930_0_57"/>
          <p:cNvSpPr txBox="1">
            <a:spLocks noGrp="1"/>
          </p:cNvSpPr>
          <p:nvPr>
            <p:ph type="title"/>
          </p:nvPr>
        </p:nvSpPr>
        <p:spPr>
          <a:xfrm>
            <a:off x="182776" y="54875"/>
            <a:ext cx="11630400" cy="167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1200"/>
              </a:spcAft>
              <a:buClr>
                <a:schemeClr val="dk1"/>
              </a:buClr>
              <a:buSzPts val="990"/>
              <a:buFont typeface="Arial"/>
              <a:buNone/>
            </a:pPr>
            <a:r>
              <a:rPr lang="en-US"/>
              <a:t>Prediction Performance of the Models</a:t>
            </a:r>
            <a:endParaRPr/>
          </a:p>
        </p:txBody>
      </p:sp>
      <p:pic>
        <p:nvPicPr>
          <p:cNvPr id="445" name="Google Shape;445;g34faa350930_0_57"/>
          <p:cNvPicPr preferRelativeResize="0"/>
          <p:nvPr/>
        </p:nvPicPr>
        <p:blipFill>
          <a:blip r:embed="rId3">
            <a:alphaModFix/>
          </a:blip>
          <a:stretch>
            <a:fillRect/>
          </a:stretch>
        </p:blipFill>
        <p:spPr>
          <a:xfrm>
            <a:off x="1346875" y="1728275"/>
            <a:ext cx="9718199" cy="2912681"/>
          </a:xfrm>
          <a:prstGeom prst="rect">
            <a:avLst/>
          </a:prstGeom>
          <a:noFill/>
          <a:ln>
            <a:noFill/>
          </a:ln>
        </p:spPr>
      </p:pic>
      <p:sp>
        <p:nvSpPr>
          <p:cNvPr id="446" name="Google Shape;446;g34faa350930_0_57"/>
          <p:cNvSpPr txBox="1"/>
          <p:nvPr/>
        </p:nvSpPr>
        <p:spPr>
          <a:xfrm>
            <a:off x="952500" y="4753500"/>
            <a:ext cx="10287000" cy="2104500"/>
          </a:xfrm>
          <a:prstGeom prst="rect">
            <a:avLst/>
          </a:prstGeom>
          <a:noFill/>
          <a:ln>
            <a:noFill/>
          </a:ln>
        </p:spPr>
        <p:txBody>
          <a:bodyPr spcFirstLastPara="1" wrap="square" lIns="91425" tIns="91425" rIns="91425" bIns="91425" anchor="t" anchorCtr="0">
            <a:noAutofit/>
          </a:bodyPr>
          <a:lstStyle/>
          <a:p>
            <a:pPr marL="457200" lvl="0" indent="-320675" algn="l" rtl="0">
              <a:lnSpc>
                <a:spcPct val="115000"/>
              </a:lnSpc>
              <a:spcBef>
                <a:spcPts val="1200"/>
              </a:spcBef>
              <a:spcAft>
                <a:spcPts val="0"/>
              </a:spcAft>
              <a:buClr>
                <a:schemeClr val="dk1"/>
              </a:buClr>
              <a:buSzPts val="1450"/>
              <a:buChar char="●"/>
            </a:pPr>
            <a:r>
              <a:rPr lang="en-US" sz="1450" b="1">
                <a:solidFill>
                  <a:schemeClr val="dk1"/>
                </a:solidFill>
                <a:latin typeface="Avenir"/>
                <a:ea typeface="Avenir"/>
                <a:cs typeface="Avenir"/>
                <a:sym typeface="Avenir"/>
              </a:rPr>
              <a:t>Decision Tree</a:t>
            </a:r>
            <a:r>
              <a:rPr lang="en-US" sz="1450">
                <a:solidFill>
                  <a:schemeClr val="dk1"/>
                </a:solidFill>
                <a:latin typeface="Avenir"/>
                <a:ea typeface="Avenir"/>
                <a:cs typeface="Avenir"/>
                <a:sym typeface="Avenir"/>
              </a:rPr>
              <a:t> has a good performance with strong true positive and relatively low false negative counts, despite high false positives.</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latin typeface="Avenir"/>
                <a:ea typeface="Avenir"/>
                <a:cs typeface="Avenir"/>
                <a:sym typeface="Avenir"/>
              </a:rPr>
              <a:t>When compared with k-NN, the Decision Tree shows a </a:t>
            </a:r>
            <a:r>
              <a:rPr lang="en-US" sz="1450" b="1">
                <a:solidFill>
                  <a:schemeClr val="dk1"/>
                </a:solidFill>
                <a:latin typeface="Avenir"/>
                <a:ea typeface="Avenir"/>
                <a:cs typeface="Avenir"/>
                <a:sym typeface="Avenir"/>
              </a:rPr>
              <a:t>slightly better recall</a:t>
            </a:r>
            <a:r>
              <a:rPr lang="en-US" sz="1450">
                <a:solidFill>
                  <a:schemeClr val="dk1"/>
                </a:solidFill>
                <a:latin typeface="Avenir"/>
                <a:ea typeface="Avenir"/>
                <a:cs typeface="Avenir"/>
                <a:sym typeface="Avenir"/>
              </a:rPr>
              <a:t> and true positive count, at the cost of a few more false positives.</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Logistic Regression, although the most accurate in terms of raw percentage, produces significantly more costly errors.</a:t>
            </a: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latin typeface="Avenir"/>
                <a:ea typeface="Avenir"/>
                <a:cs typeface="Avenir"/>
                <a:sym typeface="Avenir"/>
              </a:rPr>
              <a:t>This balance of precision and recall makes the </a:t>
            </a:r>
            <a:r>
              <a:rPr lang="en-US" sz="1450" b="1">
                <a:solidFill>
                  <a:schemeClr val="dk1"/>
                </a:solidFill>
                <a:latin typeface="Avenir"/>
                <a:ea typeface="Avenir"/>
                <a:cs typeface="Avenir"/>
                <a:sym typeface="Avenir"/>
              </a:rPr>
              <a:t>Decision Tree the strongest candidate from a business perspective</a:t>
            </a:r>
            <a:r>
              <a:rPr lang="en-US" sz="1450">
                <a:solidFill>
                  <a:schemeClr val="dk1"/>
                </a:solidFill>
                <a:latin typeface="Avenir"/>
                <a:ea typeface="Avenir"/>
                <a:cs typeface="Avenir"/>
                <a:sym typeface="Avenir"/>
              </a:rPr>
              <a:t>.</a:t>
            </a:r>
            <a:endParaRPr sz="1450">
              <a:solidFill>
                <a:schemeClr val="dk1"/>
              </a:solidFill>
              <a:latin typeface="Avenir"/>
              <a:ea typeface="Avenir"/>
              <a:cs typeface="Avenir"/>
              <a:sym typeface="Avenir"/>
            </a:endParaRPr>
          </a:p>
          <a:p>
            <a:pPr marL="0" lvl="0" indent="0" algn="l" rtl="0">
              <a:spcBef>
                <a:spcPts val="1200"/>
              </a:spcBef>
              <a:spcAft>
                <a:spcPts val="0"/>
              </a:spcAft>
              <a:buNone/>
            </a:pPr>
            <a:endParaRPr sz="1450" b="1">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34faa350930_0_30"/>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23</a:t>
            </a:fld>
            <a:endParaRPr/>
          </a:p>
        </p:txBody>
      </p:sp>
      <p:sp>
        <p:nvSpPr>
          <p:cNvPr id="452" name="Google Shape;452;g34faa350930_0_30"/>
          <p:cNvSpPr txBox="1">
            <a:spLocks noGrp="1"/>
          </p:cNvSpPr>
          <p:nvPr>
            <p:ph type="title"/>
          </p:nvPr>
        </p:nvSpPr>
        <p:spPr>
          <a:xfrm>
            <a:off x="492916" y="54864"/>
            <a:ext cx="11320200" cy="1673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5400"/>
              <a:buFont typeface="Abril Fatface"/>
              <a:buNone/>
            </a:pPr>
            <a:r>
              <a:rPr lang="en-US"/>
              <a:t>Financial Impact Predictions</a:t>
            </a:r>
            <a:endParaRPr/>
          </a:p>
        </p:txBody>
      </p:sp>
      <p:pic>
        <p:nvPicPr>
          <p:cNvPr id="453" name="Google Shape;453;g34faa350930_0_30"/>
          <p:cNvPicPr preferRelativeResize="0"/>
          <p:nvPr/>
        </p:nvPicPr>
        <p:blipFill>
          <a:blip r:embed="rId3">
            <a:alphaModFix/>
          </a:blip>
          <a:stretch>
            <a:fillRect/>
          </a:stretch>
        </p:blipFill>
        <p:spPr>
          <a:xfrm>
            <a:off x="92700" y="2112450"/>
            <a:ext cx="7794000" cy="3844325"/>
          </a:xfrm>
          <a:prstGeom prst="rect">
            <a:avLst/>
          </a:prstGeom>
          <a:noFill/>
          <a:ln>
            <a:noFill/>
          </a:ln>
        </p:spPr>
      </p:pic>
      <p:sp>
        <p:nvSpPr>
          <p:cNvPr id="454" name="Google Shape;454;g34faa350930_0_30"/>
          <p:cNvSpPr txBox="1"/>
          <p:nvPr/>
        </p:nvSpPr>
        <p:spPr>
          <a:xfrm>
            <a:off x="7815675" y="1846425"/>
            <a:ext cx="4376400" cy="48750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Decision Tree</a:t>
            </a:r>
            <a:r>
              <a:rPr lang="en-US" sz="1450">
                <a:solidFill>
                  <a:schemeClr val="dk1"/>
                </a:solidFill>
                <a:latin typeface="Avenir"/>
                <a:ea typeface="Avenir"/>
                <a:cs typeface="Avenir"/>
                <a:sym typeface="Avenir"/>
              </a:rPr>
              <a:t> delivers the highest profit, reducing loss by over </a:t>
            </a:r>
            <a:r>
              <a:rPr lang="en-US" sz="1450" b="1">
                <a:solidFill>
                  <a:schemeClr val="dk1"/>
                </a:solidFill>
                <a:latin typeface="Avenir"/>
                <a:ea typeface="Avenir"/>
                <a:cs typeface="Avenir"/>
                <a:sym typeface="Avenir"/>
              </a:rPr>
              <a:t>$5,000</a:t>
            </a:r>
            <a:r>
              <a:rPr lang="en-US" sz="1450">
                <a:solidFill>
                  <a:schemeClr val="dk1"/>
                </a:solidFill>
                <a:latin typeface="Avenir"/>
                <a:ea typeface="Avenir"/>
                <a:cs typeface="Avenir"/>
                <a:sym typeface="Avenir"/>
              </a:rPr>
              <a:t> compared to k-NN.</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It has </a:t>
            </a:r>
            <a:r>
              <a:rPr lang="en-US" sz="1450" b="1">
                <a:solidFill>
                  <a:schemeClr val="dk1"/>
                </a:solidFill>
                <a:latin typeface="Avenir"/>
                <a:ea typeface="Avenir"/>
                <a:cs typeface="Avenir"/>
                <a:sym typeface="Avenir"/>
              </a:rPr>
              <a:t>more true positives</a:t>
            </a:r>
            <a:r>
              <a:rPr lang="en-US" sz="1450">
                <a:solidFill>
                  <a:schemeClr val="dk1"/>
                </a:solidFill>
                <a:latin typeface="Avenir"/>
                <a:ea typeface="Avenir"/>
                <a:cs typeface="Avenir"/>
                <a:sym typeface="Avenir"/>
              </a:rPr>
              <a:t> and </a:t>
            </a:r>
            <a:r>
              <a:rPr lang="en-US" sz="1450" b="1">
                <a:solidFill>
                  <a:schemeClr val="dk1"/>
                </a:solidFill>
                <a:latin typeface="Avenir"/>
                <a:ea typeface="Avenir"/>
                <a:cs typeface="Avenir"/>
                <a:sym typeface="Avenir"/>
              </a:rPr>
              <a:t>fewer false negatives</a:t>
            </a:r>
            <a:r>
              <a:rPr lang="en-US" sz="1450">
                <a:solidFill>
                  <a:schemeClr val="dk1"/>
                </a:solidFill>
                <a:latin typeface="Avenir"/>
                <a:ea typeface="Avenir"/>
                <a:cs typeface="Avenir"/>
                <a:sym typeface="Avenir"/>
              </a:rPr>
              <a:t>, minimizing the most costly errors.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Although it has </a:t>
            </a:r>
            <a:r>
              <a:rPr lang="en-US" sz="1450" b="1">
                <a:solidFill>
                  <a:schemeClr val="dk1"/>
                </a:solidFill>
                <a:latin typeface="Avenir"/>
                <a:ea typeface="Avenir"/>
                <a:cs typeface="Avenir"/>
                <a:sym typeface="Avenir"/>
              </a:rPr>
              <a:t>slightly more false positives</a:t>
            </a:r>
            <a:r>
              <a:rPr lang="en-US" sz="1450">
                <a:solidFill>
                  <a:schemeClr val="dk1"/>
                </a:solidFill>
                <a:latin typeface="Avenir"/>
                <a:ea typeface="Avenir"/>
                <a:cs typeface="Avenir"/>
                <a:sym typeface="Avenir"/>
              </a:rPr>
              <a:t> than k-NN, the </a:t>
            </a:r>
            <a:r>
              <a:rPr lang="en-US" sz="1450" b="1">
                <a:solidFill>
                  <a:schemeClr val="dk1"/>
                </a:solidFill>
                <a:latin typeface="Avenir"/>
                <a:ea typeface="Avenir"/>
                <a:cs typeface="Avenir"/>
                <a:sym typeface="Avenir"/>
              </a:rPr>
              <a:t>additional revenue offsets the cost</a:t>
            </a:r>
            <a:r>
              <a:rPr lang="en-US" sz="1450">
                <a:solidFill>
                  <a:schemeClr val="dk1"/>
                </a:solidFill>
                <a:latin typeface="Avenir"/>
                <a:ea typeface="Avenir"/>
                <a:cs typeface="Avenir"/>
                <a:sym typeface="Avenir"/>
              </a:rPr>
              <a:t>.</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Logistic Regression</a:t>
            </a:r>
            <a:r>
              <a:rPr lang="en-US" sz="1450">
                <a:solidFill>
                  <a:schemeClr val="dk1"/>
                </a:solidFill>
                <a:latin typeface="Avenir"/>
                <a:ea typeface="Avenir"/>
                <a:cs typeface="Avenir"/>
                <a:sym typeface="Avenir"/>
              </a:rPr>
              <a:t>, despite a high true positive count, suffers from </a:t>
            </a:r>
            <a:r>
              <a:rPr lang="en-US" sz="1450" b="1">
                <a:solidFill>
                  <a:schemeClr val="dk1"/>
                </a:solidFill>
                <a:latin typeface="Avenir"/>
                <a:ea typeface="Avenir"/>
                <a:cs typeface="Avenir"/>
                <a:sym typeface="Avenir"/>
              </a:rPr>
              <a:t>very high FP and FN</a:t>
            </a:r>
            <a:r>
              <a:rPr lang="en-US" sz="1450">
                <a:solidFill>
                  <a:schemeClr val="dk1"/>
                </a:solidFill>
                <a:latin typeface="Avenir"/>
                <a:ea typeface="Avenir"/>
                <a:cs typeface="Avenir"/>
                <a:sym typeface="Avenir"/>
              </a:rPr>
              <a:t>, leading to significant financial loss.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Overall</a:t>
            </a:r>
            <a:r>
              <a:rPr lang="en-US" sz="1450">
                <a:solidFill>
                  <a:schemeClr val="dk1"/>
                </a:solidFill>
                <a:latin typeface="Avenir"/>
                <a:ea typeface="Avenir"/>
                <a:cs typeface="Avenir"/>
                <a:sym typeface="Avenir"/>
              </a:rPr>
              <a:t>, the Decision Tree offers the </a:t>
            </a:r>
            <a:r>
              <a:rPr lang="en-US" sz="1450" b="1">
                <a:solidFill>
                  <a:schemeClr val="dk1"/>
                </a:solidFill>
                <a:latin typeface="Avenir"/>
                <a:ea typeface="Avenir"/>
                <a:cs typeface="Avenir"/>
                <a:sym typeface="Avenir"/>
              </a:rPr>
              <a:t>most business-aligned performance</a:t>
            </a:r>
            <a:r>
              <a:rPr lang="en-US" sz="1450">
                <a:solidFill>
                  <a:schemeClr val="dk1"/>
                </a:solidFill>
                <a:latin typeface="Avenir"/>
                <a:ea typeface="Avenir"/>
                <a:cs typeface="Avenir"/>
                <a:sym typeface="Avenir"/>
              </a:rPr>
              <a:t> for Spotify’s profit-focused strategy.</a:t>
            </a:r>
            <a:endParaRPr sz="1450">
              <a:solidFill>
                <a:schemeClr val="dk1"/>
              </a:solidFill>
              <a:latin typeface="Avenir"/>
              <a:ea typeface="Avenir"/>
              <a:cs typeface="Avenir"/>
              <a:sym typeface="Avenir"/>
            </a:endParaRPr>
          </a:p>
          <a:p>
            <a:pPr marL="457200" lvl="0" indent="0" algn="l" rtl="0">
              <a:spcBef>
                <a:spcPts val="0"/>
              </a:spcBef>
              <a:spcAft>
                <a:spcPts val="0"/>
              </a:spcAft>
              <a:buNone/>
            </a:pPr>
            <a:endParaRPr sz="1450" b="1">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34faa350930_0_73"/>
          <p:cNvSpPr txBox="1">
            <a:spLocks noGrp="1"/>
          </p:cNvSpPr>
          <p:nvPr>
            <p:ph type="body" idx="7"/>
          </p:nvPr>
        </p:nvSpPr>
        <p:spPr>
          <a:xfrm>
            <a:off x="492925" y="2349275"/>
            <a:ext cx="6425700" cy="3359700"/>
          </a:xfrm>
          <a:prstGeom prst="rect">
            <a:avLst/>
          </a:prstGeom>
          <a:noFill/>
          <a:ln>
            <a:noFill/>
          </a:ln>
        </p:spPr>
        <p:txBody>
          <a:bodyPr spcFirstLastPara="1" wrap="square" lIns="91425" tIns="45700" rIns="91425" bIns="45700" anchor="t" anchorCtr="0">
            <a:no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Superior Profitability</a:t>
            </a:r>
            <a:r>
              <a:rPr lang="en-US" sz="1450" b="0">
                <a:solidFill>
                  <a:schemeClr val="dk1"/>
                </a:solidFill>
              </a:rPr>
              <a:t>: Lowest net loss across all models under business-defined cost structure</a:t>
            </a:r>
            <a:endParaRPr sz="1450" b="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Strategic Advantage</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Increases high-value predictions (TP)</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Decreases most costly errors (FN)</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Manages FP within tolerable bounds</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Model Strengths</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Reliable generalization across data</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Intuitive decision-making structure for stakeholder understanding</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Supports Spotify’s cost-efficiency goals without sacrificing predictive quality</a:t>
            </a:r>
            <a:endParaRPr sz="1450">
              <a:solidFill>
                <a:schemeClr val="dk1"/>
              </a:solidFill>
            </a:endParaRPr>
          </a:p>
          <a:p>
            <a:pPr marL="0" lvl="0" indent="0" algn="l" rtl="0">
              <a:lnSpc>
                <a:spcPct val="100000"/>
              </a:lnSpc>
              <a:spcBef>
                <a:spcPts val="1200"/>
              </a:spcBef>
              <a:spcAft>
                <a:spcPts val="0"/>
              </a:spcAft>
              <a:buClr>
                <a:srgbClr val="213F5F"/>
              </a:buClr>
              <a:buSzPts val="1600"/>
              <a:buNone/>
            </a:pPr>
            <a:endParaRPr sz="1450">
              <a:solidFill>
                <a:schemeClr val="dk1"/>
              </a:solidFill>
            </a:endParaRPr>
          </a:p>
        </p:txBody>
      </p:sp>
      <p:sp>
        <p:nvSpPr>
          <p:cNvPr id="460" name="Google Shape;460;g34faa350930_0_73"/>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24</a:t>
            </a:fld>
            <a:endParaRPr/>
          </a:p>
        </p:txBody>
      </p:sp>
      <p:sp>
        <p:nvSpPr>
          <p:cNvPr id="461" name="Google Shape;461;g34faa350930_0_73"/>
          <p:cNvSpPr txBox="1">
            <a:spLocks noGrp="1"/>
          </p:cNvSpPr>
          <p:nvPr>
            <p:ph type="title"/>
          </p:nvPr>
        </p:nvSpPr>
        <p:spPr>
          <a:xfrm>
            <a:off x="492916" y="54864"/>
            <a:ext cx="11320200" cy="1673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5400"/>
              <a:buFont typeface="Abril Fatface"/>
              <a:buNone/>
            </a:pPr>
            <a:r>
              <a:rPr lang="en-US"/>
              <a:t>Best Model: Decision Tree</a:t>
            </a:r>
            <a:endParaRPr/>
          </a:p>
        </p:txBody>
      </p:sp>
      <p:pic>
        <p:nvPicPr>
          <p:cNvPr id="462" name="Google Shape;462;g34faa350930_0_73"/>
          <p:cNvPicPr preferRelativeResize="0"/>
          <p:nvPr/>
        </p:nvPicPr>
        <p:blipFill>
          <a:blip r:embed="rId3">
            <a:alphaModFix/>
          </a:blip>
          <a:stretch>
            <a:fillRect/>
          </a:stretch>
        </p:blipFill>
        <p:spPr>
          <a:xfrm>
            <a:off x="6802498" y="1792625"/>
            <a:ext cx="5331052" cy="4473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34faa350930_0_204"/>
          <p:cNvSpPr txBox="1">
            <a:spLocks noGrp="1"/>
          </p:cNvSpPr>
          <p:nvPr>
            <p:ph type="body" idx="7"/>
          </p:nvPr>
        </p:nvSpPr>
        <p:spPr>
          <a:xfrm>
            <a:off x="910025" y="2154625"/>
            <a:ext cx="4453800" cy="2300400"/>
          </a:xfrm>
          <a:prstGeom prst="rect">
            <a:avLst/>
          </a:prstGeom>
          <a:noFill/>
          <a:ln>
            <a:noFill/>
          </a:ln>
        </p:spPr>
        <p:txBody>
          <a:bodyPr spcFirstLastPara="1" wrap="square" lIns="91425" tIns="45700" rIns="91425" bIns="45700" anchor="t" anchorCtr="0">
            <a:no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Accuracy Rankings</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Tuned k-NN: 59.33%</a:t>
            </a:r>
            <a:endParaRPr sz="1450" b="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Logistic Regression: 59.07%</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Decision Tree: 58.67%</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Profit Rankings</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Tuned Decision Tree (-$33,000)</a:t>
            </a:r>
            <a:endParaRPr sz="1450" b="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Tuned k-NN (-$38,100)</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Logistic Regression (-$132,200)</a:t>
            </a:r>
            <a:endParaRPr sz="1450">
              <a:solidFill>
                <a:schemeClr val="dk1"/>
              </a:solidFill>
            </a:endParaRPr>
          </a:p>
          <a:p>
            <a:pPr marL="0" lvl="0" indent="0" algn="l" rtl="0">
              <a:lnSpc>
                <a:spcPct val="100000"/>
              </a:lnSpc>
              <a:spcBef>
                <a:spcPts val="1200"/>
              </a:spcBef>
              <a:spcAft>
                <a:spcPts val="0"/>
              </a:spcAft>
              <a:buClr>
                <a:srgbClr val="213F5F"/>
              </a:buClr>
              <a:buSzPts val="1600"/>
              <a:buNone/>
            </a:pPr>
            <a:endParaRPr sz="1450">
              <a:solidFill>
                <a:schemeClr val="dk1"/>
              </a:solidFill>
            </a:endParaRPr>
          </a:p>
        </p:txBody>
      </p:sp>
      <p:sp>
        <p:nvSpPr>
          <p:cNvPr id="468" name="Google Shape;468;g34faa350930_0_204"/>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25</a:t>
            </a:fld>
            <a:endParaRPr/>
          </a:p>
        </p:txBody>
      </p:sp>
      <p:sp>
        <p:nvSpPr>
          <p:cNvPr id="469" name="Google Shape;469;g34faa350930_0_204"/>
          <p:cNvSpPr txBox="1">
            <a:spLocks noGrp="1"/>
          </p:cNvSpPr>
          <p:nvPr>
            <p:ph type="title"/>
          </p:nvPr>
        </p:nvSpPr>
        <p:spPr>
          <a:xfrm>
            <a:off x="44050" y="43925"/>
            <a:ext cx="12147900" cy="16683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1200"/>
              </a:spcBef>
              <a:spcAft>
                <a:spcPts val="1200"/>
              </a:spcAft>
              <a:buClr>
                <a:schemeClr val="dk1"/>
              </a:buClr>
              <a:buSzPts val="1100"/>
              <a:buFont typeface="Arial"/>
              <a:buNone/>
            </a:pPr>
            <a:r>
              <a:rPr lang="en-US" sz="5000"/>
              <a:t>Accuracy vs Profit: A Strategic Decision</a:t>
            </a:r>
            <a:endParaRPr sz="5000"/>
          </a:p>
        </p:txBody>
      </p:sp>
      <p:sp>
        <p:nvSpPr>
          <p:cNvPr id="470" name="Google Shape;470;g34faa350930_0_204"/>
          <p:cNvSpPr txBox="1"/>
          <p:nvPr/>
        </p:nvSpPr>
        <p:spPr>
          <a:xfrm>
            <a:off x="6505550" y="2154625"/>
            <a:ext cx="5252700" cy="4390500"/>
          </a:xfrm>
          <a:prstGeom prst="rect">
            <a:avLst/>
          </a:prstGeom>
          <a:noFill/>
          <a:ln>
            <a:noFill/>
          </a:ln>
        </p:spPr>
        <p:txBody>
          <a:bodyPr spcFirstLastPara="1" wrap="square" lIns="91425" tIns="91425" rIns="91425" bIns="91425" anchor="t" anchorCtr="0">
            <a:noAutofit/>
          </a:bodyPr>
          <a:lstStyle/>
          <a:p>
            <a:pPr marL="914400" lvl="1" indent="-320675" algn="l" rtl="0">
              <a:lnSpc>
                <a:spcPct val="115000"/>
              </a:lnSpc>
              <a:spcBef>
                <a:spcPts val="120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A higher accuracy does not always result in better financial outcomes.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Logistic Regression</a:t>
            </a:r>
            <a:r>
              <a:rPr lang="en-US" sz="1450">
                <a:solidFill>
                  <a:schemeClr val="dk1"/>
                </a:solidFill>
                <a:latin typeface="Avenir"/>
                <a:ea typeface="Avenir"/>
                <a:cs typeface="Avenir"/>
                <a:sym typeface="Avenir"/>
              </a:rPr>
              <a:t> makes too many </a:t>
            </a:r>
            <a:r>
              <a:rPr lang="en-US" sz="1450" b="1">
                <a:solidFill>
                  <a:schemeClr val="dk1"/>
                </a:solidFill>
                <a:latin typeface="Avenir"/>
                <a:ea typeface="Avenir"/>
                <a:cs typeface="Avenir"/>
                <a:sym typeface="Avenir"/>
              </a:rPr>
              <a:t>costly FP and FN errors</a:t>
            </a:r>
            <a:r>
              <a:rPr lang="en-US" sz="1450">
                <a:solidFill>
                  <a:schemeClr val="dk1"/>
                </a:solidFill>
                <a:latin typeface="Avenir"/>
                <a:ea typeface="Avenir"/>
                <a:cs typeface="Avenir"/>
                <a:sym typeface="Avenir"/>
              </a:rPr>
              <a:t>.</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Decision Tree</a:t>
            </a:r>
            <a:r>
              <a:rPr lang="en-US" sz="1450">
                <a:solidFill>
                  <a:schemeClr val="dk1"/>
                </a:solidFill>
                <a:latin typeface="Avenir"/>
                <a:ea typeface="Avenir"/>
                <a:cs typeface="Avenir"/>
                <a:sym typeface="Avenir"/>
              </a:rPr>
              <a:t> yields </a:t>
            </a:r>
            <a:r>
              <a:rPr lang="en-US" sz="1450" b="1">
                <a:solidFill>
                  <a:schemeClr val="dk1"/>
                </a:solidFill>
                <a:latin typeface="Avenir"/>
                <a:ea typeface="Avenir"/>
                <a:cs typeface="Avenir"/>
                <a:sym typeface="Avenir"/>
              </a:rPr>
              <a:t>better profit</a:t>
            </a:r>
            <a:r>
              <a:rPr lang="en-US" sz="1450">
                <a:solidFill>
                  <a:schemeClr val="dk1"/>
                </a:solidFill>
                <a:latin typeface="Avenir"/>
                <a:ea typeface="Avenir"/>
                <a:cs typeface="Avenir"/>
                <a:sym typeface="Avenir"/>
              </a:rPr>
              <a:t> by reducing high-penalty mistakes.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Emphasizes the need for </a:t>
            </a:r>
            <a:r>
              <a:rPr lang="en-US" sz="1450" b="1">
                <a:solidFill>
                  <a:schemeClr val="dk1"/>
                </a:solidFill>
                <a:latin typeface="Avenir"/>
                <a:ea typeface="Avenir"/>
                <a:cs typeface="Avenir"/>
                <a:sym typeface="Avenir"/>
              </a:rPr>
              <a:t>business-aligned evaluation metrics</a:t>
            </a:r>
            <a:r>
              <a:rPr lang="en-US" sz="1450">
                <a:solidFill>
                  <a:schemeClr val="dk1"/>
                </a:solidFill>
                <a:latin typeface="Avenir"/>
                <a:ea typeface="Avenir"/>
                <a:cs typeface="Avenir"/>
                <a:sym typeface="Avenir"/>
              </a:rPr>
              <a:t>.</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Spotify should prioritize financial outcomes</a:t>
            </a:r>
            <a:r>
              <a:rPr lang="en-US" sz="1450">
                <a:solidFill>
                  <a:schemeClr val="dk1"/>
                </a:solidFill>
                <a:latin typeface="Avenir"/>
                <a:ea typeface="Avenir"/>
                <a:cs typeface="Avenir"/>
                <a:sym typeface="Avenir"/>
              </a:rPr>
              <a:t> over pure accuracy or F1 scores.</a:t>
            </a:r>
            <a:endParaRPr sz="1450">
              <a:solidFill>
                <a:schemeClr val="dk1"/>
              </a:solidFill>
              <a:latin typeface="Avenir"/>
              <a:ea typeface="Avenir"/>
              <a:cs typeface="Avenir"/>
              <a:sym typeface="Avenir"/>
            </a:endParaRPr>
          </a:p>
          <a:p>
            <a:pPr marL="914400" lvl="0" indent="0" algn="l" rtl="0">
              <a:lnSpc>
                <a:spcPct val="115000"/>
              </a:lnSpc>
              <a:spcBef>
                <a:spcPts val="1200"/>
              </a:spcBef>
              <a:spcAft>
                <a:spcPts val="0"/>
              </a:spcAft>
              <a:buNone/>
            </a:pPr>
            <a:endParaRPr sz="1450">
              <a:solidFill>
                <a:schemeClr val="dk1"/>
              </a:solidFill>
              <a:latin typeface="Avenir"/>
              <a:ea typeface="Avenir"/>
              <a:cs typeface="Avenir"/>
              <a:sym typeface="Avenir"/>
            </a:endParaRPr>
          </a:p>
          <a:p>
            <a:pPr marL="0" lvl="0" indent="0" algn="l" rtl="0">
              <a:lnSpc>
                <a:spcPct val="115000"/>
              </a:lnSpc>
              <a:spcBef>
                <a:spcPts val="1200"/>
              </a:spcBef>
              <a:spcAft>
                <a:spcPts val="0"/>
              </a:spcAft>
              <a:buClr>
                <a:schemeClr val="dk1"/>
              </a:buClr>
              <a:buSzPts val="1100"/>
              <a:buFont typeface="Arial"/>
              <a:buNone/>
            </a:pPr>
            <a:endParaRPr sz="1450">
              <a:solidFill>
                <a:schemeClr val="dk1"/>
              </a:solidFill>
              <a:latin typeface="Avenir"/>
              <a:ea typeface="Avenir"/>
              <a:cs typeface="Avenir"/>
              <a:sym typeface="Avenir"/>
            </a:endParaRPr>
          </a:p>
          <a:p>
            <a:pPr marL="0" lvl="0" indent="0" algn="l" rtl="0">
              <a:spcBef>
                <a:spcPts val="0"/>
              </a:spcBef>
              <a:spcAft>
                <a:spcPts val="0"/>
              </a:spcAft>
              <a:buNone/>
            </a:pPr>
            <a:endParaRPr sz="1450" b="1">
              <a:solidFill>
                <a:schemeClr val="dk1"/>
              </a:solidFill>
              <a:latin typeface="Avenir"/>
              <a:ea typeface="Avenir"/>
              <a:cs typeface="Avenir"/>
              <a:sym typeface="Avenir"/>
            </a:endParaRPr>
          </a:p>
        </p:txBody>
      </p:sp>
      <p:pic>
        <p:nvPicPr>
          <p:cNvPr id="471" name="Google Shape;471;g34faa350930_0_204"/>
          <p:cNvPicPr preferRelativeResize="0"/>
          <p:nvPr/>
        </p:nvPicPr>
        <p:blipFill>
          <a:blip r:embed="rId3">
            <a:alphaModFix/>
          </a:blip>
          <a:stretch>
            <a:fillRect/>
          </a:stretch>
        </p:blipFill>
        <p:spPr>
          <a:xfrm>
            <a:off x="44050" y="5004750"/>
            <a:ext cx="6995476" cy="935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34faa350930_0_197"/>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26</a:t>
            </a:fld>
            <a:endParaRPr/>
          </a:p>
        </p:txBody>
      </p:sp>
      <p:sp>
        <p:nvSpPr>
          <p:cNvPr id="477" name="Google Shape;477;g34faa350930_0_197"/>
          <p:cNvSpPr txBox="1">
            <a:spLocks noGrp="1"/>
          </p:cNvSpPr>
          <p:nvPr>
            <p:ph type="title"/>
          </p:nvPr>
        </p:nvSpPr>
        <p:spPr>
          <a:xfrm>
            <a:off x="44050" y="43925"/>
            <a:ext cx="12147900" cy="16683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1200"/>
              </a:spcBef>
              <a:spcAft>
                <a:spcPts val="1200"/>
              </a:spcAft>
              <a:buClr>
                <a:schemeClr val="dk1"/>
              </a:buClr>
              <a:buSzPts val="1100"/>
              <a:buFont typeface="Arial"/>
              <a:buNone/>
            </a:pPr>
            <a:r>
              <a:rPr lang="en-US" sz="5000"/>
              <a:t>Managing Cost and Maximizing Revenue</a:t>
            </a:r>
            <a:endParaRPr sz="5000"/>
          </a:p>
        </p:txBody>
      </p:sp>
      <p:sp>
        <p:nvSpPr>
          <p:cNvPr id="478" name="Google Shape;478;g34faa350930_0_197"/>
          <p:cNvSpPr txBox="1"/>
          <p:nvPr/>
        </p:nvSpPr>
        <p:spPr>
          <a:xfrm>
            <a:off x="492925" y="1975488"/>
            <a:ext cx="7393800" cy="4882500"/>
          </a:xfrm>
          <a:prstGeom prst="rect">
            <a:avLst/>
          </a:prstGeom>
          <a:noFill/>
          <a:ln>
            <a:noFill/>
          </a:ln>
        </p:spPr>
        <p:txBody>
          <a:bodyPr spcFirstLastPara="1" wrap="square" lIns="91425" tIns="91425" rIns="91425" bIns="91425" anchor="t" anchorCtr="0">
            <a:noAutofit/>
          </a:bodyPr>
          <a:lstStyle/>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False Positives (FP)</a:t>
            </a:r>
            <a:r>
              <a:rPr lang="en-US" sz="1450">
                <a:solidFill>
                  <a:schemeClr val="dk1"/>
                </a:solidFill>
                <a:latin typeface="Avenir"/>
                <a:ea typeface="Avenir"/>
                <a:cs typeface="Avenir"/>
                <a:sym typeface="Avenir"/>
              </a:rPr>
              <a:t> → Wasted promotions, lower user trust.</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False Negatives (FN)</a:t>
            </a:r>
            <a:r>
              <a:rPr lang="en-US" sz="1450">
                <a:solidFill>
                  <a:schemeClr val="dk1"/>
                </a:solidFill>
                <a:latin typeface="Avenir"/>
                <a:ea typeface="Avenir"/>
                <a:cs typeface="Avenir"/>
                <a:sym typeface="Avenir"/>
              </a:rPr>
              <a:t> → Missed hits, lost revenue, user dissatisfaction.</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Costly misclassifications</a:t>
            </a:r>
            <a:r>
              <a:rPr lang="en-US" sz="1450">
                <a:solidFill>
                  <a:schemeClr val="dk1"/>
                </a:solidFill>
                <a:latin typeface="Avenir"/>
                <a:ea typeface="Avenir"/>
                <a:cs typeface="Avenir"/>
                <a:sym typeface="Avenir"/>
              </a:rPr>
              <a:t> distort recommendation quality and resource use.</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Accurate but </a:t>
            </a:r>
            <a:r>
              <a:rPr lang="en-US" sz="1450" b="1">
                <a:solidFill>
                  <a:schemeClr val="dk1"/>
                </a:solidFill>
                <a:latin typeface="Avenir"/>
                <a:ea typeface="Avenir"/>
                <a:cs typeface="Avenir"/>
                <a:sym typeface="Avenir"/>
              </a:rPr>
              <a:t>unprofitable models</a:t>
            </a:r>
            <a:r>
              <a:rPr lang="en-US" sz="1450">
                <a:solidFill>
                  <a:schemeClr val="dk1"/>
                </a:solidFill>
                <a:latin typeface="Avenir"/>
                <a:ea typeface="Avenir"/>
                <a:cs typeface="Avenir"/>
                <a:sym typeface="Avenir"/>
              </a:rPr>
              <a:t> can misalign with business goals.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Recommendations</a:t>
            </a:r>
            <a:r>
              <a:rPr lang="en-US" sz="1450">
                <a:solidFill>
                  <a:schemeClr val="dk1"/>
                </a:solidFill>
                <a:latin typeface="Avenir"/>
                <a:ea typeface="Avenir"/>
                <a:cs typeface="Avenir"/>
                <a:sym typeface="Avenir"/>
              </a:rPr>
              <a:t>:</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Use cost-sensitive training.</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Optimize thresholds based on cost-benefit trade-offs.</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latin typeface="Avenir"/>
                <a:ea typeface="Avenir"/>
                <a:cs typeface="Avenir"/>
                <a:sym typeface="Avenir"/>
              </a:rPr>
              <a:t>Monitor financial impact continuously.</a:t>
            </a:r>
            <a:br>
              <a:rPr lang="en-US" sz="1450">
                <a:solidFill>
                  <a:schemeClr val="dk1"/>
                </a:solidFill>
                <a:latin typeface="Avenir"/>
                <a:ea typeface="Avenir"/>
                <a:cs typeface="Avenir"/>
                <a:sym typeface="Avenir"/>
              </a:rPr>
            </a:br>
            <a:endParaRPr sz="1450">
              <a:solidFill>
                <a:schemeClr val="dk1"/>
              </a:solidFill>
              <a:latin typeface="Avenir"/>
              <a:ea typeface="Avenir"/>
              <a:cs typeface="Avenir"/>
              <a:sym typeface="Avenir"/>
            </a:endParaRPr>
          </a:p>
          <a:p>
            <a:pPr marL="457200" lvl="0" indent="-320675" algn="l" rtl="0">
              <a:lnSpc>
                <a:spcPct val="115000"/>
              </a:lnSpc>
              <a:spcBef>
                <a:spcPts val="0"/>
              </a:spcBef>
              <a:spcAft>
                <a:spcPts val="0"/>
              </a:spcAft>
              <a:buClr>
                <a:schemeClr val="dk1"/>
              </a:buClr>
              <a:buSzPts val="1450"/>
              <a:buFont typeface="Avenir"/>
              <a:buChar char="●"/>
            </a:pPr>
            <a:r>
              <a:rPr lang="en-US" sz="1450" b="1">
                <a:solidFill>
                  <a:schemeClr val="dk1"/>
                </a:solidFill>
                <a:latin typeface="Avenir"/>
                <a:ea typeface="Avenir"/>
                <a:cs typeface="Avenir"/>
                <a:sym typeface="Avenir"/>
              </a:rPr>
              <a:t>Outcome</a:t>
            </a:r>
            <a:r>
              <a:rPr lang="en-US" sz="1450">
                <a:solidFill>
                  <a:schemeClr val="dk1"/>
                </a:solidFill>
                <a:latin typeface="Avenir"/>
                <a:ea typeface="Avenir"/>
                <a:cs typeface="Avenir"/>
                <a:sym typeface="Avenir"/>
              </a:rPr>
              <a:t>: Tuned Decision Tree supports smarter, cost-effective recommendations and better user retention.</a:t>
            </a:r>
            <a:endParaRPr sz="1450">
              <a:solidFill>
                <a:schemeClr val="dk1"/>
              </a:solidFill>
              <a:latin typeface="Avenir"/>
              <a:ea typeface="Avenir"/>
              <a:cs typeface="Avenir"/>
              <a:sym typeface="Avenir"/>
            </a:endParaRPr>
          </a:p>
          <a:p>
            <a:pPr marL="457200" lvl="0" indent="0" algn="l" rtl="0">
              <a:spcBef>
                <a:spcPts val="0"/>
              </a:spcBef>
              <a:spcAft>
                <a:spcPts val="0"/>
              </a:spcAft>
              <a:buNone/>
            </a:pPr>
            <a:endParaRPr sz="1450" b="1">
              <a:solidFill>
                <a:schemeClr val="dk1"/>
              </a:solidFill>
              <a:latin typeface="Avenir"/>
              <a:ea typeface="Avenir"/>
              <a:cs typeface="Avenir"/>
              <a:sym typeface="Avenir"/>
            </a:endParaRPr>
          </a:p>
        </p:txBody>
      </p:sp>
      <p:pic>
        <p:nvPicPr>
          <p:cNvPr id="479" name="Google Shape;479;g34faa350930_0_197"/>
          <p:cNvPicPr preferRelativeResize="0"/>
          <p:nvPr/>
        </p:nvPicPr>
        <p:blipFill>
          <a:blip r:embed="rId3">
            <a:alphaModFix/>
          </a:blip>
          <a:stretch>
            <a:fillRect/>
          </a:stretch>
        </p:blipFill>
        <p:spPr>
          <a:xfrm>
            <a:off x="7886700" y="2548111"/>
            <a:ext cx="4118750" cy="33347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34faa350930_0_212"/>
          <p:cNvSpPr txBox="1">
            <a:spLocks noGrp="1"/>
          </p:cNvSpPr>
          <p:nvPr>
            <p:ph type="body" idx="7"/>
          </p:nvPr>
        </p:nvSpPr>
        <p:spPr>
          <a:xfrm>
            <a:off x="1236600" y="2154550"/>
            <a:ext cx="10236900" cy="4566900"/>
          </a:xfrm>
          <a:prstGeom prst="rect">
            <a:avLst/>
          </a:prstGeom>
          <a:noFill/>
          <a:ln>
            <a:noFill/>
          </a:ln>
        </p:spPr>
        <p:txBody>
          <a:bodyPr spcFirstLastPara="1" wrap="square" lIns="91425" tIns="45700" rIns="91425" bIns="45700" anchor="t" anchorCtr="0">
            <a:noAutofit/>
          </a:bodyPr>
          <a:lstStyle/>
          <a:p>
            <a:pPr marL="457200" lvl="0" indent="-320675" algn="l" rtl="0">
              <a:lnSpc>
                <a:spcPct val="115000"/>
              </a:lnSpc>
              <a:spcBef>
                <a:spcPts val="1200"/>
              </a:spcBef>
              <a:spcAft>
                <a:spcPts val="0"/>
              </a:spcAft>
              <a:buClr>
                <a:schemeClr val="dk1"/>
              </a:buClr>
              <a:buSzPts val="1450"/>
              <a:buFont typeface="Avenir"/>
              <a:buChar char="●"/>
            </a:pPr>
            <a:r>
              <a:rPr lang="en-US" sz="1450">
                <a:solidFill>
                  <a:schemeClr val="dk1"/>
                </a:solidFill>
              </a:rPr>
              <a:t>Best Model: Decision Tree</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Highest profit (or Least Loss): –$33,000 </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Offers a practical balance between revenue generation and cost control.</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Maintains a favorable F1 score while optimizing for business value.</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Implementation Plan</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Integrate the model into Spotify’s recommendation pipeline with a </a:t>
            </a:r>
            <a:r>
              <a:rPr lang="en-US" sz="1450" b="1">
                <a:solidFill>
                  <a:schemeClr val="dk1"/>
                </a:solidFill>
              </a:rPr>
              <a:t>profit-based evaluation routine</a:t>
            </a:r>
            <a:r>
              <a:rPr lang="en-US" sz="1450">
                <a:solidFill>
                  <a:schemeClr val="dk1"/>
                </a:solidFill>
              </a:rPr>
              <a:t>.</a:t>
            </a:r>
            <a:endParaRPr sz="145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Set up </a:t>
            </a:r>
            <a:r>
              <a:rPr lang="en-US" sz="1450" b="1">
                <a:solidFill>
                  <a:schemeClr val="dk1"/>
                </a:solidFill>
              </a:rPr>
              <a:t>retraining pipelines</a:t>
            </a:r>
            <a:r>
              <a:rPr lang="en-US" sz="1450">
                <a:solidFill>
                  <a:schemeClr val="dk1"/>
                </a:solidFill>
              </a:rPr>
              <a:t> using up-to-date streaming and user data.</a:t>
            </a:r>
            <a:endParaRPr sz="145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Incorporate </a:t>
            </a:r>
            <a:r>
              <a:rPr lang="en-US" sz="1450" b="1">
                <a:solidFill>
                  <a:schemeClr val="dk1"/>
                </a:solidFill>
              </a:rPr>
              <a:t>real-time dashboards</a:t>
            </a:r>
            <a:r>
              <a:rPr lang="en-US" sz="1450">
                <a:solidFill>
                  <a:schemeClr val="dk1"/>
                </a:solidFill>
              </a:rPr>
              <a:t> to monitor financial metrics, including profit, misclassification cost, and ROI.</a:t>
            </a:r>
            <a:endParaRPr sz="145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Collaborate with marketing and product teams to fine-tune output sensitivity based on user engagement data.</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Strategic Takeaway</a:t>
            </a:r>
            <a:r>
              <a:rPr lang="en-US" sz="1450" b="0">
                <a:solidFill>
                  <a:schemeClr val="dk1"/>
                </a:solidFill>
              </a:rPr>
              <a:t>:</a:t>
            </a:r>
            <a:endParaRPr sz="1450" b="0">
              <a:solidFill>
                <a:schemeClr val="dk1"/>
              </a:solidFill>
            </a:endParaRPr>
          </a:p>
          <a:p>
            <a:pPr marL="914400" lvl="1" indent="-320675" algn="l" rtl="0">
              <a:lnSpc>
                <a:spcPct val="115000"/>
              </a:lnSpc>
              <a:spcBef>
                <a:spcPts val="0"/>
              </a:spcBef>
              <a:spcAft>
                <a:spcPts val="0"/>
              </a:spcAft>
              <a:buClr>
                <a:schemeClr val="dk1"/>
              </a:buClr>
              <a:buSzPts val="1450"/>
              <a:buFont typeface="Avenir"/>
              <a:buChar char="○"/>
            </a:pPr>
            <a:r>
              <a:rPr lang="en-US" sz="1450">
                <a:solidFill>
                  <a:schemeClr val="dk1"/>
                </a:solidFill>
              </a:rPr>
              <a:t>By adopting the Tuned Decision Tree, Spotify aligns model performance directly with business goals.</a:t>
            </a:r>
            <a:endParaRPr sz="1450">
              <a:solidFill>
                <a:schemeClr val="dk1"/>
              </a:solidFill>
            </a:endParaRPr>
          </a:p>
          <a:p>
            <a:pPr marL="914400" lvl="1" indent="-320675" algn="l" rtl="0">
              <a:lnSpc>
                <a:spcPct val="115000"/>
              </a:lnSpc>
              <a:spcBef>
                <a:spcPts val="0"/>
              </a:spcBef>
              <a:spcAft>
                <a:spcPts val="0"/>
              </a:spcAft>
              <a:buClr>
                <a:schemeClr val="dk1"/>
              </a:buClr>
              <a:buSzPts val="1450"/>
              <a:buChar char="○"/>
            </a:pPr>
            <a:r>
              <a:rPr lang="en-US" sz="1450">
                <a:solidFill>
                  <a:schemeClr val="dk1"/>
                </a:solidFill>
              </a:rPr>
              <a:t>This approach supports better decision-making in promotional strategies and recommendation accuracy — maximizing both </a:t>
            </a:r>
            <a:r>
              <a:rPr lang="en-US" sz="1450" b="1">
                <a:solidFill>
                  <a:schemeClr val="dk1"/>
                </a:solidFill>
              </a:rPr>
              <a:t>user satisfaction and profitability</a:t>
            </a:r>
            <a:r>
              <a:rPr lang="en-US" sz="1450">
                <a:solidFill>
                  <a:schemeClr val="dk1"/>
                </a:solidFill>
              </a:rPr>
              <a:t>.</a:t>
            </a:r>
            <a:endParaRPr sz="1450">
              <a:solidFill>
                <a:schemeClr val="dk1"/>
              </a:solidFill>
            </a:endParaRPr>
          </a:p>
          <a:p>
            <a:pPr marL="0" lvl="0" indent="0" algn="l" rtl="0">
              <a:lnSpc>
                <a:spcPct val="100000"/>
              </a:lnSpc>
              <a:spcBef>
                <a:spcPts val="1200"/>
              </a:spcBef>
              <a:spcAft>
                <a:spcPts val="0"/>
              </a:spcAft>
              <a:buClr>
                <a:srgbClr val="213F5F"/>
              </a:buClr>
              <a:buSzPts val="1600"/>
              <a:buNone/>
            </a:pPr>
            <a:endParaRPr sz="1450">
              <a:solidFill>
                <a:schemeClr val="dk1"/>
              </a:solidFill>
            </a:endParaRPr>
          </a:p>
        </p:txBody>
      </p:sp>
      <p:sp>
        <p:nvSpPr>
          <p:cNvPr id="485" name="Google Shape;485;g34faa350930_0_212"/>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27</a:t>
            </a:fld>
            <a:endParaRPr/>
          </a:p>
        </p:txBody>
      </p:sp>
      <p:sp>
        <p:nvSpPr>
          <p:cNvPr id="486" name="Google Shape;486;g34faa350930_0_212"/>
          <p:cNvSpPr txBox="1">
            <a:spLocks noGrp="1"/>
          </p:cNvSpPr>
          <p:nvPr>
            <p:ph type="title"/>
          </p:nvPr>
        </p:nvSpPr>
        <p:spPr>
          <a:xfrm>
            <a:off x="683075" y="43925"/>
            <a:ext cx="11508600" cy="16683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1200"/>
              </a:spcBef>
              <a:spcAft>
                <a:spcPts val="1200"/>
              </a:spcAft>
              <a:buClr>
                <a:schemeClr val="dk1"/>
              </a:buClr>
              <a:buSzPts val="1100"/>
              <a:buFont typeface="Arial"/>
              <a:buNone/>
            </a:pPr>
            <a:r>
              <a:rPr lang="en-US" sz="5000"/>
              <a:t>Final Recommendation</a:t>
            </a:r>
            <a:endParaRPr sz="5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6"/>
          <p:cNvSpPr txBox="1">
            <a:spLocks noGrp="1"/>
          </p:cNvSpPr>
          <p:nvPr>
            <p:ph type="body" idx="1"/>
          </p:nvPr>
        </p:nvSpPr>
        <p:spPr>
          <a:xfrm>
            <a:off x="477375" y="1944547"/>
            <a:ext cx="6502160" cy="441180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213F5F"/>
              </a:buClr>
              <a:buSzPts val="1400"/>
              <a:buNone/>
            </a:pPr>
            <a:r>
              <a:rPr lang="en-US"/>
              <a:t>Objective:</a:t>
            </a:r>
            <a:endParaRPr/>
          </a:p>
          <a:p>
            <a:pPr marL="0" lvl="0" indent="0" algn="l" rtl="0">
              <a:lnSpc>
                <a:spcPct val="90000"/>
              </a:lnSpc>
              <a:spcBef>
                <a:spcPts val="1000"/>
              </a:spcBef>
              <a:spcAft>
                <a:spcPts val="0"/>
              </a:spcAft>
              <a:buClr>
                <a:srgbClr val="213F5F"/>
              </a:buClr>
              <a:buSzPts val="1400"/>
              <a:buNone/>
            </a:pPr>
            <a:r>
              <a:rPr lang="en-US" b="0"/>
              <a:t>Explore deeper patterns in the data to improve Spotify’s playlist recommendations by analyzing valence, song clusters, and key feature combinations.</a:t>
            </a:r>
            <a:br>
              <a:rPr lang="en-US"/>
            </a:br>
            <a:endParaRPr/>
          </a:p>
          <a:p>
            <a:pPr marL="0" lvl="0" indent="0" algn="l" rtl="0">
              <a:lnSpc>
                <a:spcPct val="90000"/>
              </a:lnSpc>
              <a:spcBef>
                <a:spcPts val="1000"/>
              </a:spcBef>
              <a:spcAft>
                <a:spcPts val="0"/>
              </a:spcAft>
              <a:buClr>
                <a:srgbClr val="213F5F"/>
              </a:buClr>
              <a:buSzPts val="1400"/>
              <a:buNone/>
            </a:pPr>
            <a:r>
              <a:rPr lang="en-US"/>
              <a:t>Tasks:</a:t>
            </a:r>
            <a:endParaRPr/>
          </a:p>
          <a:p>
            <a:pPr marL="285750" lvl="0" indent="-285750" algn="l" rtl="0">
              <a:lnSpc>
                <a:spcPct val="90000"/>
              </a:lnSpc>
              <a:spcBef>
                <a:spcPts val="1000"/>
              </a:spcBef>
              <a:spcAft>
                <a:spcPts val="0"/>
              </a:spcAft>
              <a:buClr>
                <a:srgbClr val="213F5F"/>
              </a:buClr>
              <a:buSzPts val="1400"/>
              <a:buFont typeface="Arial"/>
              <a:buChar char="•"/>
            </a:pPr>
            <a:r>
              <a:rPr lang="en-US" b="0"/>
              <a:t>Cluster songs using danceability and energy (optional: include genre)</a:t>
            </a:r>
            <a:endParaRPr/>
          </a:p>
          <a:p>
            <a:pPr marL="285750" lvl="0" indent="-285750" algn="l" rtl="0">
              <a:lnSpc>
                <a:spcPct val="90000"/>
              </a:lnSpc>
              <a:spcBef>
                <a:spcPts val="1000"/>
              </a:spcBef>
              <a:spcAft>
                <a:spcPts val="0"/>
              </a:spcAft>
              <a:buClr>
                <a:srgbClr val="213F5F"/>
              </a:buClr>
              <a:buSzPts val="1400"/>
              <a:buFont typeface="Arial"/>
              <a:buChar char="•"/>
            </a:pPr>
            <a:r>
              <a:rPr lang="en-US" b="0"/>
              <a:t>Within each cluster, model how valence impacts song popularity</a:t>
            </a:r>
            <a:endParaRPr/>
          </a:p>
          <a:p>
            <a:pPr marL="285750" lvl="0" indent="-285750" algn="l" rtl="0">
              <a:lnSpc>
                <a:spcPct val="90000"/>
              </a:lnSpc>
              <a:spcBef>
                <a:spcPts val="1000"/>
              </a:spcBef>
              <a:spcAft>
                <a:spcPts val="0"/>
              </a:spcAft>
              <a:buClr>
                <a:srgbClr val="213F5F"/>
              </a:buClr>
              <a:buSzPts val="1400"/>
              <a:buFont typeface="Arial"/>
              <a:buChar char="•"/>
            </a:pPr>
            <a:r>
              <a:rPr lang="en-US" b="0"/>
              <a:t>Identify and interpret clusters with unique popularity traits</a:t>
            </a:r>
            <a:endParaRPr/>
          </a:p>
          <a:p>
            <a:pPr marL="285750" lvl="0" indent="-285750" algn="l" rtl="0">
              <a:lnSpc>
                <a:spcPct val="90000"/>
              </a:lnSpc>
              <a:spcBef>
                <a:spcPts val="1000"/>
              </a:spcBef>
              <a:spcAft>
                <a:spcPts val="0"/>
              </a:spcAft>
              <a:buClr>
                <a:srgbClr val="213F5F"/>
              </a:buClr>
              <a:buSzPts val="1400"/>
              <a:buFont typeface="Arial"/>
              <a:buChar char="•"/>
            </a:pPr>
            <a:r>
              <a:rPr lang="en-US" b="0"/>
              <a:t>Discover frequent feature patterns tied to high or low popularity</a:t>
            </a:r>
            <a:br>
              <a:rPr lang="en-US"/>
            </a:br>
            <a:endParaRPr/>
          </a:p>
          <a:p>
            <a:pPr marL="0" lvl="0" indent="0" algn="l" rtl="0">
              <a:lnSpc>
                <a:spcPct val="90000"/>
              </a:lnSpc>
              <a:spcBef>
                <a:spcPts val="1000"/>
              </a:spcBef>
              <a:spcAft>
                <a:spcPts val="0"/>
              </a:spcAft>
              <a:buClr>
                <a:srgbClr val="213F5F"/>
              </a:buClr>
              <a:buSzPts val="1400"/>
              <a:buNone/>
            </a:pPr>
            <a:r>
              <a:rPr lang="en-US"/>
              <a:t>Goal:</a:t>
            </a:r>
            <a:endParaRPr/>
          </a:p>
          <a:p>
            <a:pPr marL="0" lvl="0" indent="0" algn="l" rtl="0">
              <a:lnSpc>
                <a:spcPct val="90000"/>
              </a:lnSpc>
              <a:spcBef>
                <a:spcPts val="1000"/>
              </a:spcBef>
              <a:spcAft>
                <a:spcPts val="0"/>
              </a:spcAft>
              <a:buClr>
                <a:srgbClr val="213F5F"/>
              </a:buClr>
              <a:buSzPts val="1400"/>
              <a:buNone/>
            </a:pPr>
            <a:r>
              <a:rPr lang="en-US" b="0"/>
              <a:t>Generate actionable insights to build smarter, mood- and genre-aware recommendation systems</a:t>
            </a:r>
            <a:endParaRPr/>
          </a:p>
          <a:p>
            <a:pPr marL="0" lvl="0" indent="0" algn="l" rtl="0">
              <a:lnSpc>
                <a:spcPct val="90000"/>
              </a:lnSpc>
              <a:spcBef>
                <a:spcPts val="1000"/>
              </a:spcBef>
              <a:spcAft>
                <a:spcPts val="0"/>
              </a:spcAft>
              <a:buClr>
                <a:srgbClr val="213F5F"/>
              </a:buClr>
              <a:buSzPts val="1400"/>
              <a:buNone/>
            </a:pPr>
            <a:endParaRPr/>
          </a:p>
        </p:txBody>
      </p:sp>
      <p:sp>
        <p:nvSpPr>
          <p:cNvPr id="492" name="Google Shape;492;p16"/>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a:t>
            </a:fld>
            <a:endParaRPr/>
          </a:p>
        </p:txBody>
      </p:sp>
      <p:sp>
        <p:nvSpPr>
          <p:cNvPr id="493" name="Google Shape;493;p16"/>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F5F"/>
              </a:buClr>
              <a:buSzPct val="100000"/>
              <a:buFont typeface="Abril Fatface"/>
              <a:buNone/>
            </a:pPr>
            <a:r>
              <a:rPr lang="en-US"/>
              <a:t>Q3 – Clustering &amp; Valence Impact</a:t>
            </a:r>
            <a:endParaRPr/>
          </a:p>
        </p:txBody>
      </p:sp>
      <p:pic>
        <p:nvPicPr>
          <p:cNvPr id="494" name="Google Shape;494;p16"/>
          <p:cNvPicPr preferRelativeResize="0"/>
          <p:nvPr/>
        </p:nvPicPr>
        <p:blipFill rotWithShape="1">
          <a:blip r:embed="rId3">
            <a:alphaModFix/>
          </a:blip>
          <a:srcRect/>
          <a:stretch/>
        </p:blipFill>
        <p:spPr>
          <a:xfrm>
            <a:off x="7060679" y="1726678"/>
            <a:ext cx="5131321" cy="5131321"/>
          </a:xfrm>
          <a:prstGeom prst="rect">
            <a:avLst/>
          </a:prstGeom>
          <a:noFill/>
          <a:ln>
            <a:noFill/>
          </a:ln>
        </p:spPr>
      </p:pic>
      <p:pic>
        <p:nvPicPr>
          <p:cNvPr id="495" name="Google Shape;495;p16"/>
          <p:cNvPicPr preferRelativeResize="0"/>
          <p:nvPr/>
        </p:nvPicPr>
        <p:blipFill rotWithShape="1">
          <a:blip r:embed="rId4">
            <a:alphaModFix/>
          </a:blip>
          <a:srcRect/>
          <a:stretch/>
        </p:blipFill>
        <p:spPr>
          <a:xfrm>
            <a:off x="11049000" y="6400799"/>
            <a:ext cx="11430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34e71727093_1_144"/>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
        <p:nvSpPr>
          <p:cNvPr id="502" name="Google Shape;502;g34e71727093_1_144"/>
          <p:cNvSpPr txBox="1">
            <a:spLocks noGrp="1"/>
          </p:cNvSpPr>
          <p:nvPr>
            <p:ph type="title"/>
          </p:nvPr>
        </p:nvSpPr>
        <p:spPr>
          <a:xfrm>
            <a:off x="492917" y="365125"/>
            <a:ext cx="11221800" cy="11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Clustering Overview</a:t>
            </a:r>
            <a:endParaRPr/>
          </a:p>
        </p:txBody>
      </p:sp>
      <p:sp>
        <p:nvSpPr>
          <p:cNvPr id="503" name="Google Shape;503;g34e71727093_1_144"/>
          <p:cNvSpPr txBox="1"/>
          <p:nvPr/>
        </p:nvSpPr>
        <p:spPr>
          <a:xfrm>
            <a:off x="726275" y="2111600"/>
            <a:ext cx="10584600" cy="188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000">
                <a:solidFill>
                  <a:schemeClr val="dk1"/>
                </a:solidFill>
                <a:latin typeface="Avenir"/>
                <a:ea typeface="Avenir"/>
                <a:cs typeface="Avenir"/>
                <a:sym typeface="Avenir"/>
              </a:rPr>
              <a:t>To understand song similarities and groupings, we clustered songs using danceability and energy as primary features, with genre dummies as optional enrichments.</a:t>
            </a:r>
            <a:endParaRPr sz="2000">
              <a:solidFill>
                <a:schemeClr val="dk1"/>
              </a:solidFill>
              <a:latin typeface="Avenir"/>
              <a:ea typeface="Avenir"/>
              <a:cs typeface="Avenir"/>
              <a:sym typeface="Avenir"/>
            </a:endParaRPr>
          </a:p>
        </p:txBody>
      </p:sp>
      <p:sp>
        <p:nvSpPr>
          <p:cNvPr id="504" name="Google Shape;504;g34e71727093_1_144"/>
          <p:cNvSpPr txBox="1"/>
          <p:nvPr/>
        </p:nvSpPr>
        <p:spPr>
          <a:xfrm>
            <a:off x="2090700" y="3183175"/>
            <a:ext cx="3588600" cy="30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latin typeface="Avenir"/>
                <a:ea typeface="Avenir"/>
                <a:cs typeface="Avenir"/>
                <a:sym typeface="Avenir"/>
              </a:rPr>
              <a:t>Primary Features:</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Danceability</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Energy</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a:p>
            <a:pPr marL="0" lvl="0" indent="0" algn="l" rtl="0">
              <a:spcBef>
                <a:spcPts val="0"/>
              </a:spcBef>
              <a:spcAft>
                <a:spcPts val="0"/>
              </a:spcAft>
              <a:buNone/>
            </a:pPr>
            <a:r>
              <a:rPr lang="en-US" sz="2000">
                <a:solidFill>
                  <a:schemeClr val="dk1"/>
                </a:solidFill>
                <a:latin typeface="Avenir"/>
                <a:ea typeface="Avenir"/>
                <a:cs typeface="Avenir"/>
                <a:sym typeface="Avenir"/>
              </a:rPr>
              <a:t>Optional Genres taken:</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Rock</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Hiphop</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Dance</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rnb</a:t>
            </a:r>
            <a:endParaRPr sz="2000">
              <a:solidFill>
                <a:schemeClr val="dk1"/>
              </a:solidFill>
              <a:latin typeface="Avenir"/>
              <a:ea typeface="Avenir"/>
              <a:cs typeface="Avenir"/>
              <a:sym typeface="Avenir"/>
            </a:endParaRPr>
          </a:p>
        </p:txBody>
      </p:sp>
      <p:sp>
        <p:nvSpPr>
          <p:cNvPr id="505" name="Google Shape;505;g34e71727093_1_144"/>
          <p:cNvSpPr/>
          <p:nvPr/>
        </p:nvSpPr>
        <p:spPr>
          <a:xfrm>
            <a:off x="6381750" y="3115675"/>
            <a:ext cx="4298184" cy="2333664"/>
          </a:xfrm>
          <a:prstGeom prst="cloud">
            <a:avLst/>
          </a:prstGeom>
          <a:noFill/>
          <a:ln w="38100" cap="flat" cmpd="sng">
            <a:solidFill>
              <a:srgbClr val="213F5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bril Fatface"/>
                <a:ea typeface="Abril Fatface"/>
                <a:cs typeface="Abril Fatface"/>
                <a:sym typeface="Abril Fatface"/>
              </a:rPr>
              <a:t>How did we select these features?</a:t>
            </a:r>
            <a:endParaRPr sz="2400">
              <a:latin typeface="Abril Fatface"/>
              <a:ea typeface="Abril Fatface"/>
              <a:cs typeface="Abril Fatface"/>
              <a:sym typeface="Abril Fatfa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
          <p:cNvPicPr preferRelativeResize="0">
            <a:picLocks noGrp="1"/>
          </p:cNvPicPr>
          <p:nvPr>
            <p:ph type="pic" idx="2"/>
          </p:nvPr>
        </p:nvPicPr>
        <p:blipFill rotWithShape="1">
          <a:blip r:embed="rId3">
            <a:alphaModFix/>
          </a:blip>
          <a:srcRect l="37129" r="37129"/>
          <a:stretch/>
        </p:blipFill>
        <p:spPr>
          <a:xfrm>
            <a:off x="9053538" y="0"/>
            <a:ext cx="3138461" cy="6858000"/>
          </a:xfrm>
          <a:prstGeom prst="rect">
            <a:avLst/>
          </a:prstGeom>
          <a:noFill/>
          <a:ln>
            <a:noFill/>
          </a:ln>
        </p:spPr>
      </p:pic>
      <p:sp>
        <p:nvSpPr>
          <p:cNvPr id="235" name="Google Shape;235;p3"/>
          <p:cNvSpPr txBox="1">
            <a:spLocks noGrp="1"/>
          </p:cNvSpPr>
          <p:nvPr>
            <p:ph type="title"/>
          </p:nvPr>
        </p:nvSpPr>
        <p:spPr>
          <a:xfrm>
            <a:off x="487679" y="736979"/>
            <a:ext cx="8052748"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365"/>
              </a:buClr>
              <a:buSzPts val="5400"/>
              <a:buFont typeface="Abril Fatface"/>
              <a:buNone/>
            </a:pPr>
            <a:r>
              <a:rPr lang="en-US">
                <a:solidFill>
                  <a:schemeClr val="lt1"/>
                </a:solidFill>
              </a:rPr>
              <a:t>Introduction</a:t>
            </a:r>
            <a:endParaRPr>
              <a:solidFill>
                <a:schemeClr val="lt1"/>
              </a:solidFill>
            </a:endParaRPr>
          </a:p>
        </p:txBody>
      </p:sp>
      <p:sp>
        <p:nvSpPr>
          <p:cNvPr id="236" name="Google Shape;236;p3"/>
          <p:cNvSpPr txBox="1">
            <a:spLocks noGrp="1"/>
          </p:cNvSpPr>
          <p:nvPr>
            <p:ph type="body" idx="3"/>
          </p:nvPr>
        </p:nvSpPr>
        <p:spPr>
          <a:xfrm>
            <a:off x="487679" y="2112264"/>
            <a:ext cx="7487278" cy="361552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None/>
            </a:pPr>
            <a:r>
              <a:rPr lang="en-US"/>
              <a:t>Objective</a:t>
            </a:r>
            <a:endParaRPr/>
          </a:p>
          <a:p>
            <a:pPr marL="0" lvl="0" indent="0" algn="l" rtl="0">
              <a:lnSpc>
                <a:spcPct val="100000"/>
              </a:lnSpc>
              <a:spcBef>
                <a:spcPts val="600"/>
              </a:spcBef>
              <a:spcAft>
                <a:spcPts val="0"/>
              </a:spcAft>
              <a:buClr>
                <a:schemeClr val="lt1"/>
              </a:buClr>
              <a:buSzPts val="1600"/>
              <a:buNone/>
            </a:pPr>
            <a:r>
              <a:rPr lang="en-US"/>
              <a:t>Predict future hit songs to improve Spotify’s recommender system.</a:t>
            </a:r>
            <a:endParaRPr/>
          </a:p>
          <a:p>
            <a:pPr marL="0" lvl="0" indent="0" algn="l" rtl="0">
              <a:lnSpc>
                <a:spcPct val="100000"/>
              </a:lnSpc>
              <a:spcBef>
                <a:spcPts val="600"/>
              </a:spcBef>
              <a:spcAft>
                <a:spcPts val="0"/>
              </a:spcAft>
              <a:buClr>
                <a:schemeClr val="lt1"/>
              </a:buClr>
              <a:buSzPts val="1600"/>
              <a:buNone/>
            </a:pPr>
            <a:endParaRPr/>
          </a:p>
          <a:p>
            <a:pPr marL="0" lvl="0" indent="0" algn="l" rtl="0">
              <a:lnSpc>
                <a:spcPct val="100000"/>
              </a:lnSpc>
              <a:spcBef>
                <a:spcPts val="600"/>
              </a:spcBef>
              <a:spcAft>
                <a:spcPts val="0"/>
              </a:spcAft>
              <a:buClr>
                <a:schemeClr val="lt1"/>
              </a:buClr>
              <a:buSzPts val="1600"/>
              <a:buNone/>
            </a:pPr>
            <a:r>
              <a:rPr lang="en-US"/>
              <a:t>Scope:</a:t>
            </a:r>
            <a:endParaRPr/>
          </a:p>
          <a:p>
            <a:pPr marL="285750" lvl="0" indent="-285750" algn="l" rtl="0">
              <a:lnSpc>
                <a:spcPct val="100000"/>
              </a:lnSpc>
              <a:spcBef>
                <a:spcPts val="600"/>
              </a:spcBef>
              <a:spcAft>
                <a:spcPts val="0"/>
              </a:spcAft>
              <a:buClr>
                <a:schemeClr val="lt1"/>
              </a:buClr>
              <a:buSzPts val="1600"/>
              <a:buFont typeface="Arial"/>
              <a:buChar char="•"/>
            </a:pPr>
            <a:r>
              <a:rPr lang="en-US"/>
              <a:t>Q1: Predict whether a song’s popularity score will exceed 64 (≥=65)</a:t>
            </a:r>
            <a:endParaRPr/>
          </a:p>
          <a:p>
            <a:pPr marL="285750" lvl="0" indent="-285750" algn="l" rtl="0">
              <a:lnSpc>
                <a:spcPct val="100000"/>
              </a:lnSpc>
              <a:spcBef>
                <a:spcPts val="600"/>
              </a:spcBef>
              <a:spcAft>
                <a:spcPts val="0"/>
              </a:spcAft>
              <a:buClr>
                <a:schemeClr val="lt1"/>
              </a:buClr>
              <a:buSzPts val="1600"/>
              <a:buFont typeface="Arial"/>
              <a:buChar char="•"/>
            </a:pPr>
            <a:r>
              <a:rPr lang="en-US"/>
              <a:t>Q2: Optimize predictions based on revenue and cost</a:t>
            </a:r>
            <a:endParaRPr/>
          </a:p>
          <a:p>
            <a:pPr marL="285750" lvl="0" indent="-285750" algn="l" rtl="0">
              <a:lnSpc>
                <a:spcPct val="100000"/>
              </a:lnSpc>
              <a:spcBef>
                <a:spcPts val="600"/>
              </a:spcBef>
              <a:spcAft>
                <a:spcPts val="0"/>
              </a:spcAft>
              <a:buClr>
                <a:schemeClr val="lt1"/>
              </a:buClr>
              <a:buSzPts val="1600"/>
              <a:buFont typeface="Arial"/>
              <a:buChar char="•"/>
            </a:pPr>
            <a:r>
              <a:rPr lang="en-US"/>
              <a:t>Q3: Explore feature patterns and clustering to support playlist curation</a:t>
            </a:r>
            <a:endParaRPr/>
          </a:p>
          <a:p>
            <a:pPr marL="0" lvl="0" indent="0" algn="l" rtl="0">
              <a:lnSpc>
                <a:spcPct val="100000"/>
              </a:lnSpc>
              <a:spcBef>
                <a:spcPts val="600"/>
              </a:spcBef>
              <a:spcAft>
                <a:spcPts val="0"/>
              </a:spcAft>
              <a:buClr>
                <a:schemeClr val="lt1"/>
              </a:buClr>
              <a:buSzPts val="1600"/>
              <a:buNone/>
            </a:pPr>
            <a:endParaRPr/>
          </a:p>
        </p:txBody>
      </p:sp>
      <p:sp>
        <p:nvSpPr>
          <p:cNvPr id="237" name="Google Shape;237;p3"/>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pic>
        <p:nvPicPr>
          <p:cNvPr id="238" name="Google Shape;238;p3"/>
          <p:cNvPicPr preferRelativeResize="0"/>
          <p:nvPr/>
        </p:nvPicPr>
        <p:blipFill rotWithShape="1">
          <a:blip r:embed="rId4">
            <a:alphaModFix/>
          </a:blip>
          <a:srcRect/>
          <a:stretch/>
        </p:blipFill>
        <p:spPr>
          <a:xfrm>
            <a:off x="11048999" y="6400800"/>
            <a:ext cx="1143000" cy="457200"/>
          </a:xfrm>
          <a:prstGeom prst="rect">
            <a:avLst/>
          </a:prstGeom>
          <a:noFill/>
          <a:ln>
            <a:noFill/>
          </a:ln>
        </p:spPr>
      </p:pic>
      <p:pic>
        <p:nvPicPr>
          <p:cNvPr id="239" name="Google Shape;239;p3"/>
          <p:cNvPicPr preferRelativeResize="0"/>
          <p:nvPr/>
        </p:nvPicPr>
        <p:blipFill>
          <a:blip r:embed="rId5">
            <a:alphaModFix/>
          </a:blip>
          <a:stretch>
            <a:fillRect/>
          </a:stretch>
        </p:blipFill>
        <p:spPr>
          <a:xfrm>
            <a:off x="8225589" y="0"/>
            <a:ext cx="3970421" cy="6858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7"/>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30</a:t>
            </a:fld>
            <a:endParaRPr/>
          </a:p>
        </p:txBody>
      </p:sp>
      <p:sp>
        <p:nvSpPr>
          <p:cNvPr id="511" name="Google Shape;511;p17"/>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13F5F"/>
              </a:buClr>
              <a:buSzPts val="5400"/>
              <a:buFont typeface="Abril Fatface"/>
              <a:buNone/>
            </a:pPr>
            <a:r>
              <a:rPr lang="en-US"/>
              <a:t>Clustering Method 1: K Means</a:t>
            </a:r>
            <a:endParaRPr/>
          </a:p>
        </p:txBody>
      </p:sp>
      <p:pic>
        <p:nvPicPr>
          <p:cNvPr id="512" name="Google Shape;512;p17"/>
          <p:cNvPicPr preferRelativeResize="0"/>
          <p:nvPr/>
        </p:nvPicPr>
        <p:blipFill>
          <a:blip r:embed="rId3">
            <a:alphaModFix/>
          </a:blip>
          <a:stretch>
            <a:fillRect/>
          </a:stretch>
        </p:blipFill>
        <p:spPr>
          <a:xfrm>
            <a:off x="98875" y="1959125"/>
            <a:ext cx="3683825" cy="2868106"/>
          </a:xfrm>
          <a:prstGeom prst="rect">
            <a:avLst/>
          </a:prstGeom>
          <a:noFill/>
          <a:ln>
            <a:noFill/>
          </a:ln>
        </p:spPr>
      </p:pic>
      <p:pic>
        <p:nvPicPr>
          <p:cNvPr id="513" name="Google Shape;513;p17"/>
          <p:cNvPicPr preferRelativeResize="0"/>
          <p:nvPr/>
        </p:nvPicPr>
        <p:blipFill>
          <a:blip r:embed="rId4">
            <a:alphaModFix/>
          </a:blip>
          <a:stretch>
            <a:fillRect/>
          </a:stretch>
        </p:blipFill>
        <p:spPr>
          <a:xfrm>
            <a:off x="3782700" y="1957025"/>
            <a:ext cx="4161300" cy="2943975"/>
          </a:xfrm>
          <a:prstGeom prst="rect">
            <a:avLst/>
          </a:prstGeom>
          <a:noFill/>
          <a:ln>
            <a:noFill/>
          </a:ln>
        </p:spPr>
      </p:pic>
      <p:pic>
        <p:nvPicPr>
          <p:cNvPr id="514" name="Google Shape;514;p17"/>
          <p:cNvPicPr preferRelativeResize="0"/>
          <p:nvPr/>
        </p:nvPicPr>
        <p:blipFill>
          <a:blip r:embed="rId5">
            <a:alphaModFix/>
          </a:blip>
          <a:stretch>
            <a:fillRect/>
          </a:stretch>
        </p:blipFill>
        <p:spPr>
          <a:xfrm>
            <a:off x="7944000" y="1994950"/>
            <a:ext cx="4161299" cy="2868100"/>
          </a:xfrm>
          <a:prstGeom prst="rect">
            <a:avLst/>
          </a:prstGeom>
          <a:noFill/>
          <a:ln>
            <a:noFill/>
          </a:ln>
        </p:spPr>
      </p:pic>
      <p:sp>
        <p:nvSpPr>
          <p:cNvPr id="515" name="Google Shape;515;p17"/>
          <p:cNvSpPr/>
          <p:nvPr/>
        </p:nvSpPr>
        <p:spPr>
          <a:xfrm>
            <a:off x="3654900" y="5127650"/>
            <a:ext cx="5603400" cy="551400"/>
          </a:xfrm>
          <a:prstGeom prst="rect">
            <a:avLst/>
          </a:prstGeom>
          <a:noFill/>
          <a:ln w="3810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Abril Fatface"/>
                <a:ea typeface="Abril Fatface"/>
                <a:cs typeface="Abril Fatface"/>
                <a:sym typeface="Abril Fatface"/>
              </a:rPr>
              <a:t>Optimal k=6</a:t>
            </a:r>
            <a:endParaRPr sz="2000">
              <a:latin typeface="Abril Fatface"/>
              <a:ea typeface="Abril Fatface"/>
              <a:cs typeface="Abril Fatface"/>
              <a:sym typeface="Abril Fatfa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34e71727093_1_187"/>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sp>
        <p:nvSpPr>
          <p:cNvPr id="521" name="Google Shape;521;g34e71727093_1_187"/>
          <p:cNvSpPr txBox="1">
            <a:spLocks noGrp="1"/>
          </p:cNvSpPr>
          <p:nvPr>
            <p:ph type="title"/>
          </p:nvPr>
        </p:nvSpPr>
        <p:spPr>
          <a:xfrm>
            <a:off x="492917" y="365125"/>
            <a:ext cx="11221800" cy="1143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13F5F"/>
              </a:buClr>
              <a:buSzPts val="5400"/>
              <a:buFont typeface="Abril Fatface"/>
              <a:buNone/>
            </a:pPr>
            <a:r>
              <a:rPr lang="en-US"/>
              <a:t>Managerial Insights: K Means</a:t>
            </a:r>
            <a:endParaRPr/>
          </a:p>
        </p:txBody>
      </p:sp>
      <p:pic>
        <p:nvPicPr>
          <p:cNvPr id="522" name="Google Shape;522;g34e71727093_1_187"/>
          <p:cNvPicPr preferRelativeResize="0"/>
          <p:nvPr/>
        </p:nvPicPr>
        <p:blipFill>
          <a:blip r:embed="rId3">
            <a:alphaModFix/>
          </a:blip>
          <a:stretch>
            <a:fillRect/>
          </a:stretch>
        </p:blipFill>
        <p:spPr>
          <a:xfrm>
            <a:off x="432613" y="2441875"/>
            <a:ext cx="5972175" cy="2981325"/>
          </a:xfrm>
          <a:prstGeom prst="rect">
            <a:avLst/>
          </a:prstGeom>
          <a:noFill/>
          <a:ln w="28575" cap="flat" cmpd="sng">
            <a:solidFill>
              <a:schemeClr val="dk1"/>
            </a:solidFill>
            <a:prstDash val="solid"/>
            <a:round/>
            <a:headEnd type="none" w="sm" len="sm"/>
            <a:tailEnd type="none" w="sm" len="sm"/>
          </a:ln>
        </p:spPr>
      </p:pic>
      <p:sp>
        <p:nvSpPr>
          <p:cNvPr id="523" name="Google Shape;523;g34e71727093_1_187"/>
          <p:cNvSpPr txBox="1"/>
          <p:nvPr/>
        </p:nvSpPr>
        <p:spPr>
          <a:xfrm>
            <a:off x="6529500" y="2179825"/>
            <a:ext cx="5457600" cy="3911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a:solidFill>
                  <a:schemeClr val="dk1"/>
                </a:solidFill>
                <a:latin typeface="Avenir"/>
                <a:ea typeface="Avenir"/>
                <a:cs typeface="Avenir"/>
                <a:sym typeface="Avenir"/>
              </a:rPr>
              <a:t>Mainstream and energetic tracks (Clusters 1, 0, 2) account for over </a:t>
            </a:r>
            <a:r>
              <a:rPr lang="en-US" sz="1600" b="1">
                <a:solidFill>
                  <a:schemeClr val="dk1"/>
                </a:solidFill>
                <a:latin typeface="Avenir"/>
                <a:ea typeface="Avenir"/>
                <a:cs typeface="Avenir"/>
                <a:sym typeface="Avenir"/>
              </a:rPr>
              <a:t>60%</a:t>
            </a:r>
            <a:r>
              <a:rPr lang="en-US" sz="1600">
                <a:solidFill>
                  <a:schemeClr val="dk1"/>
                </a:solidFill>
                <a:latin typeface="Avenir"/>
                <a:ea typeface="Avenir"/>
                <a:cs typeface="Avenir"/>
                <a:sym typeface="Avenir"/>
              </a:rPr>
              <a:t> of popular songs so we should prioritize these in playlist curation.</a:t>
            </a:r>
            <a:endParaRPr sz="1600">
              <a:solidFill>
                <a:schemeClr val="dk1"/>
              </a:solidFill>
              <a:latin typeface="Avenir"/>
              <a:ea typeface="Avenir"/>
              <a:cs typeface="Avenir"/>
              <a:sym typeface="Avenir"/>
            </a:endParaRPr>
          </a:p>
          <a:p>
            <a:pPr marL="457200" lvl="0" indent="-330200" algn="l" rtl="0">
              <a:lnSpc>
                <a:spcPct val="115000"/>
              </a:lnSpc>
              <a:spcBef>
                <a:spcPts val="1000"/>
              </a:spcBef>
              <a:spcAft>
                <a:spcPts val="0"/>
              </a:spcAft>
              <a:buClr>
                <a:schemeClr val="dk1"/>
              </a:buClr>
              <a:buSzPts val="1600"/>
              <a:buChar char="●"/>
            </a:pPr>
            <a:r>
              <a:rPr lang="en-US" sz="1600" b="1">
                <a:solidFill>
                  <a:schemeClr val="dk1"/>
                </a:solidFill>
                <a:latin typeface="Avenir"/>
                <a:ea typeface="Avenir"/>
                <a:cs typeface="Avenir"/>
                <a:sym typeface="Avenir"/>
              </a:rPr>
              <a:t>Hip-hop, dance, and rnb crossovers</a:t>
            </a:r>
            <a:r>
              <a:rPr lang="en-US" sz="1600">
                <a:solidFill>
                  <a:schemeClr val="dk1"/>
                </a:solidFill>
                <a:latin typeface="Avenir"/>
                <a:ea typeface="Avenir"/>
                <a:cs typeface="Avenir"/>
                <a:sym typeface="Avenir"/>
              </a:rPr>
              <a:t> perform especially well in energetic clusters.</a:t>
            </a:r>
            <a:endParaRPr sz="1600">
              <a:solidFill>
                <a:schemeClr val="dk1"/>
              </a:solidFill>
              <a:latin typeface="Avenir"/>
              <a:ea typeface="Avenir"/>
              <a:cs typeface="Avenir"/>
              <a:sym typeface="Avenir"/>
            </a:endParaRPr>
          </a:p>
          <a:p>
            <a:pPr marL="457200" lvl="0" indent="-330200" algn="l" rtl="0">
              <a:lnSpc>
                <a:spcPct val="115000"/>
              </a:lnSpc>
              <a:spcBef>
                <a:spcPts val="1000"/>
              </a:spcBef>
              <a:spcAft>
                <a:spcPts val="0"/>
              </a:spcAft>
              <a:buClr>
                <a:schemeClr val="dk1"/>
              </a:buClr>
              <a:buSzPts val="1600"/>
              <a:buChar char="●"/>
            </a:pPr>
            <a:r>
              <a:rPr lang="en-US" sz="1600" b="1">
                <a:solidFill>
                  <a:schemeClr val="dk1"/>
                </a:solidFill>
                <a:latin typeface="Avenir"/>
                <a:ea typeface="Avenir"/>
                <a:cs typeface="Avenir"/>
                <a:sym typeface="Avenir"/>
              </a:rPr>
              <a:t>Pure dance/EDM tracks</a:t>
            </a:r>
            <a:r>
              <a:rPr lang="en-US" sz="1600">
                <a:solidFill>
                  <a:schemeClr val="dk1"/>
                </a:solidFill>
                <a:latin typeface="Avenir"/>
                <a:ea typeface="Avenir"/>
                <a:cs typeface="Avenir"/>
                <a:sym typeface="Avenir"/>
              </a:rPr>
              <a:t> (Cluster 3) are a smaller, but highly engaged segment, target with specialized playlists.</a:t>
            </a:r>
            <a:endParaRPr sz="1600">
              <a:solidFill>
                <a:schemeClr val="dk1"/>
              </a:solidFill>
              <a:latin typeface="Avenir"/>
              <a:ea typeface="Avenir"/>
              <a:cs typeface="Avenir"/>
              <a:sym typeface="Avenir"/>
            </a:endParaRPr>
          </a:p>
          <a:p>
            <a:pPr marL="457200" lvl="0" indent="-330200" algn="l" rtl="0">
              <a:lnSpc>
                <a:spcPct val="115000"/>
              </a:lnSpc>
              <a:spcBef>
                <a:spcPts val="1000"/>
              </a:spcBef>
              <a:spcAft>
                <a:spcPts val="0"/>
              </a:spcAft>
              <a:buClr>
                <a:schemeClr val="dk1"/>
              </a:buClr>
              <a:buSzPts val="1600"/>
              <a:buChar char="●"/>
            </a:pPr>
            <a:r>
              <a:rPr lang="en-US" sz="1600">
                <a:solidFill>
                  <a:schemeClr val="dk1"/>
                </a:solidFill>
                <a:latin typeface="Avenir"/>
                <a:ea typeface="Avenir"/>
                <a:cs typeface="Avenir"/>
                <a:sym typeface="Avenir"/>
              </a:rPr>
              <a:t>Continue to promote </a:t>
            </a:r>
            <a:r>
              <a:rPr lang="en-US" sz="1600" b="1">
                <a:solidFill>
                  <a:schemeClr val="dk1"/>
                </a:solidFill>
                <a:latin typeface="Avenir"/>
                <a:ea typeface="Avenir"/>
                <a:cs typeface="Avenir"/>
                <a:sym typeface="Avenir"/>
              </a:rPr>
              <a:t>high-energy, danceable tracks</a:t>
            </a:r>
            <a:r>
              <a:rPr lang="en-US" sz="1600">
                <a:solidFill>
                  <a:schemeClr val="dk1"/>
                </a:solidFill>
                <a:latin typeface="Avenir"/>
                <a:ea typeface="Avenir"/>
                <a:cs typeface="Avenir"/>
                <a:sym typeface="Avenir"/>
              </a:rPr>
              <a:t> and blend genres to capture broader user tastes.</a:t>
            </a:r>
            <a:br>
              <a:rPr lang="en-US" sz="1600">
                <a:solidFill>
                  <a:schemeClr val="dk1"/>
                </a:solidFill>
                <a:latin typeface="Avenir"/>
                <a:ea typeface="Avenir"/>
                <a:cs typeface="Avenir"/>
                <a:sym typeface="Avenir"/>
              </a:rPr>
            </a:br>
            <a:endParaRPr sz="1600">
              <a:solidFill>
                <a:schemeClr val="dk1"/>
              </a:solidFill>
              <a:latin typeface="Avenir"/>
              <a:ea typeface="Avenir"/>
              <a:cs typeface="Avenir"/>
              <a:sym typeface="Avenir"/>
            </a:endParaRPr>
          </a:p>
          <a:p>
            <a:pPr marL="0" lvl="0" indent="0" algn="l" rtl="0">
              <a:spcBef>
                <a:spcPts val="1000"/>
              </a:spcBef>
              <a:spcAft>
                <a:spcPts val="0"/>
              </a:spcAft>
              <a:buNone/>
            </a:pPr>
            <a:endParaRPr sz="2800">
              <a:solidFill>
                <a:schemeClr val="dk1"/>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34e71727093_1_206"/>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32</a:t>
            </a:fld>
            <a:endParaRPr/>
          </a:p>
        </p:txBody>
      </p:sp>
      <p:sp>
        <p:nvSpPr>
          <p:cNvPr id="529" name="Google Shape;529;g34e71727093_1_206"/>
          <p:cNvSpPr txBox="1">
            <a:spLocks noGrp="1"/>
          </p:cNvSpPr>
          <p:nvPr>
            <p:ph type="title"/>
          </p:nvPr>
        </p:nvSpPr>
        <p:spPr>
          <a:xfrm>
            <a:off x="492917" y="365125"/>
            <a:ext cx="11221800" cy="114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F5F"/>
              </a:buClr>
              <a:buSzPct val="100000"/>
              <a:buFont typeface="Abril Fatface"/>
              <a:buNone/>
            </a:pPr>
            <a:r>
              <a:rPr lang="en-US"/>
              <a:t>Clustering Method 2: Agglomerative</a:t>
            </a:r>
            <a:endParaRPr/>
          </a:p>
        </p:txBody>
      </p:sp>
      <p:pic>
        <p:nvPicPr>
          <p:cNvPr id="530" name="Google Shape;530;g34e71727093_1_206"/>
          <p:cNvPicPr preferRelativeResize="0"/>
          <p:nvPr/>
        </p:nvPicPr>
        <p:blipFill>
          <a:blip r:embed="rId3">
            <a:alphaModFix/>
          </a:blip>
          <a:stretch>
            <a:fillRect/>
          </a:stretch>
        </p:blipFill>
        <p:spPr>
          <a:xfrm>
            <a:off x="147050" y="2549250"/>
            <a:ext cx="4046850" cy="2947925"/>
          </a:xfrm>
          <a:prstGeom prst="rect">
            <a:avLst/>
          </a:prstGeom>
          <a:noFill/>
          <a:ln>
            <a:noFill/>
          </a:ln>
        </p:spPr>
      </p:pic>
      <p:pic>
        <p:nvPicPr>
          <p:cNvPr id="531" name="Google Shape;531;g34e71727093_1_206"/>
          <p:cNvPicPr preferRelativeResize="0"/>
          <p:nvPr/>
        </p:nvPicPr>
        <p:blipFill>
          <a:blip r:embed="rId4">
            <a:alphaModFix/>
          </a:blip>
          <a:stretch>
            <a:fillRect/>
          </a:stretch>
        </p:blipFill>
        <p:spPr>
          <a:xfrm>
            <a:off x="8180000" y="2511462"/>
            <a:ext cx="3950849" cy="2877999"/>
          </a:xfrm>
          <a:prstGeom prst="rect">
            <a:avLst/>
          </a:prstGeom>
          <a:noFill/>
          <a:ln>
            <a:noFill/>
          </a:ln>
        </p:spPr>
      </p:pic>
      <p:pic>
        <p:nvPicPr>
          <p:cNvPr id="532" name="Google Shape;532;g34e71727093_1_206"/>
          <p:cNvPicPr preferRelativeResize="0"/>
          <p:nvPr/>
        </p:nvPicPr>
        <p:blipFill>
          <a:blip r:embed="rId5">
            <a:alphaModFix/>
          </a:blip>
          <a:stretch>
            <a:fillRect/>
          </a:stretch>
        </p:blipFill>
        <p:spPr>
          <a:xfrm>
            <a:off x="4193900" y="2511450"/>
            <a:ext cx="3950849" cy="2877969"/>
          </a:xfrm>
          <a:prstGeom prst="rect">
            <a:avLst/>
          </a:prstGeom>
          <a:noFill/>
          <a:ln>
            <a:noFill/>
          </a:ln>
        </p:spPr>
      </p:pic>
      <p:sp>
        <p:nvSpPr>
          <p:cNvPr id="533" name="Google Shape;533;g34e71727093_1_206"/>
          <p:cNvSpPr/>
          <p:nvPr/>
        </p:nvSpPr>
        <p:spPr>
          <a:xfrm>
            <a:off x="418400" y="5642300"/>
            <a:ext cx="3629700" cy="528900"/>
          </a:xfrm>
          <a:prstGeom prst="rect">
            <a:avLst/>
          </a:prstGeom>
          <a:noFill/>
          <a:ln w="3810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Silhouette Score: 0.307</a:t>
            </a:r>
            <a:endParaRPr>
              <a:latin typeface="Abril Fatface"/>
              <a:ea typeface="Abril Fatface"/>
              <a:cs typeface="Abril Fatface"/>
              <a:sym typeface="Abril Fatface"/>
            </a:endParaRPr>
          </a:p>
        </p:txBody>
      </p:sp>
      <p:sp>
        <p:nvSpPr>
          <p:cNvPr id="534" name="Google Shape;534;g34e71727093_1_206"/>
          <p:cNvSpPr/>
          <p:nvPr/>
        </p:nvSpPr>
        <p:spPr>
          <a:xfrm>
            <a:off x="4379488" y="5642300"/>
            <a:ext cx="3629700" cy="528900"/>
          </a:xfrm>
          <a:prstGeom prst="rect">
            <a:avLst/>
          </a:prstGeom>
          <a:noFill/>
          <a:ln w="3810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Silhouette Score: 0.696</a:t>
            </a:r>
            <a:endParaRPr>
              <a:latin typeface="Abril Fatface"/>
              <a:ea typeface="Abril Fatface"/>
              <a:cs typeface="Abril Fatface"/>
              <a:sym typeface="Abril Fatface"/>
            </a:endParaRPr>
          </a:p>
        </p:txBody>
      </p:sp>
      <p:sp>
        <p:nvSpPr>
          <p:cNvPr id="535" name="Google Shape;535;g34e71727093_1_206"/>
          <p:cNvSpPr/>
          <p:nvPr/>
        </p:nvSpPr>
        <p:spPr>
          <a:xfrm>
            <a:off x="8340600" y="5642300"/>
            <a:ext cx="3629700" cy="528900"/>
          </a:xfrm>
          <a:prstGeom prst="rect">
            <a:avLst/>
          </a:prstGeom>
          <a:noFill/>
          <a:ln w="38100" cap="flat" cmpd="sng">
            <a:solidFill>
              <a:srgbClr val="2F2F2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Silhouette Score: 0.734</a:t>
            </a:r>
            <a:endParaRPr>
              <a:latin typeface="Abril Fatface"/>
              <a:ea typeface="Abril Fatface"/>
              <a:cs typeface="Abril Fatface"/>
              <a:sym typeface="Abril Fatf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34e71727093_1_239"/>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
        <p:nvSpPr>
          <p:cNvPr id="541" name="Google Shape;541;g34e71727093_1_239"/>
          <p:cNvSpPr txBox="1">
            <a:spLocks noGrp="1"/>
          </p:cNvSpPr>
          <p:nvPr>
            <p:ph type="title"/>
          </p:nvPr>
        </p:nvSpPr>
        <p:spPr>
          <a:xfrm>
            <a:off x="492917" y="365125"/>
            <a:ext cx="11221800" cy="114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13F5F"/>
              </a:buClr>
              <a:buSzPct val="100000"/>
              <a:buFont typeface="Abril Fatface"/>
              <a:buNone/>
            </a:pPr>
            <a:r>
              <a:rPr lang="en-US"/>
              <a:t>Clustering Method 2: Agglomerative</a:t>
            </a:r>
            <a:endParaRPr/>
          </a:p>
        </p:txBody>
      </p:sp>
      <p:pic>
        <p:nvPicPr>
          <p:cNvPr id="542" name="Google Shape;542;g34e71727093_1_239"/>
          <p:cNvPicPr preferRelativeResize="0"/>
          <p:nvPr/>
        </p:nvPicPr>
        <p:blipFill>
          <a:blip r:embed="rId3">
            <a:alphaModFix/>
          </a:blip>
          <a:stretch>
            <a:fillRect/>
          </a:stretch>
        </p:blipFill>
        <p:spPr>
          <a:xfrm>
            <a:off x="159000" y="2394400"/>
            <a:ext cx="3889099" cy="2831078"/>
          </a:xfrm>
          <a:prstGeom prst="rect">
            <a:avLst/>
          </a:prstGeom>
          <a:noFill/>
          <a:ln>
            <a:noFill/>
          </a:ln>
        </p:spPr>
      </p:pic>
      <p:pic>
        <p:nvPicPr>
          <p:cNvPr id="543" name="Google Shape;543;g34e71727093_1_239"/>
          <p:cNvPicPr preferRelativeResize="0"/>
          <p:nvPr/>
        </p:nvPicPr>
        <p:blipFill>
          <a:blip r:embed="rId3">
            <a:alphaModFix/>
          </a:blip>
          <a:stretch>
            <a:fillRect/>
          </a:stretch>
        </p:blipFill>
        <p:spPr>
          <a:xfrm>
            <a:off x="4182449" y="2416963"/>
            <a:ext cx="3827101" cy="2785947"/>
          </a:xfrm>
          <a:prstGeom prst="rect">
            <a:avLst/>
          </a:prstGeom>
          <a:noFill/>
          <a:ln>
            <a:noFill/>
          </a:ln>
        </p:spPr>
      </p:pic>
      <p:pic>
        <p:nvPicPr>
          <p:cNvPr id="544" name="Google Shape;544;g34e71727093_1_239"/>
          <p:cNvPicPr preferRelativeResize="0"/>
          <p:nvPr/>
        </p:nvPicPr>
        <p:blipFill>
          <a:blip r:embed="rId4">
            <a:alphaModFix/>
          </a:blip>
          <a:stretch>
            <a:fillRect/>
          </a:stretch>
        </p:blipFill>
        <p:spPr>
          <a:xfrm>
            <a:off x="8216626" y="2398563"/>
            <a:ext cx="3877649" cy="28227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34e71727093_1_253"/>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
        <p:nvSpPr>
          <p:cNvPr id="551" name="Google Shape;551;g34e71727093_1_253"/>
          <p:cNvSpPr txBox="1">
            <a:spLocks noGrp="1"/>
          </p:cNvSpPr>
          <p:nvPr>
            <p:ph type="title"/>
          </p:nvPr>
        </p:nvSpPr>
        <p:spPr>
          <a:xfrm>
            <a:off x="492924" y="365125"/>
            <a:ext cx="10192800" cy="731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Complete Linkage </a:t>
            </a:r>
            <a:endParaRPr/>
          </a:p>
        </p:txBody>
      </p:sp>
      <p:sp>
        <p:nvSpPr>
          <p:cNvPr id="552" name="Google Shape;552;g34e71727093_1_253"/>
          <p:cNvSpPr txBox="1"/>
          <p:nvPr/>
        </p:nvSpPr>
        <p:spPr>
          <a:xfrm>
            <a:off x="6286500" y="2045100"/>
            <a:ext cx="5696400" cy="436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The largest clusters (over 70%) feature energetic, danceable tracks and blend hip-hop, R&amp;B, and dance genres, these are ideal for flagship and trending playlists.</a:t>
            </a:r>
            <a:endParaRPr>
              <a:solidFill>
                <a:schemeClr val="dk1"/>
              </a:solidFill>
              <a:latin typeface="Avenir"/>
              <a:ea typeface="Avenir"/>
              <a:cs typeface="Avenir"/>
              <a:sym typeface="Avenir"/>
            </a:endParaRPr>
          </a:p>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Cross-genre tracks consistently lead engagement; promoting these will maximize playlist reach and appeal to a broader audience.</a:t>
            </a:r>
            <a:endParaRPr>
              <a:solidFill>
                <a:schemeClr val="dk1"/>
              </a:solidFill>
              <a:latin typeface="Avenir"/>
              <a:ea typeface="Avenir"/>
              <a:cs typeface="Avenir"/>
              <a:sym typeface="Avenir"/>
            </a:endParaRPr>
          </a:p>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Specialized and niche clusters (such as pure dance, rock, or high-energy R&amp;B) offer valuable opportunities for genre- or mood-specific playlists, deepening user loyalty.</a:t>
            </a:r>
            <a:endParaRPr>
              <a:solidFill>
                <a:schemeClr val="dk1"/>
              </a:solidFill>
              <a:latin typeface="Avenir"/>
              <a:ea typeface="Avenir"/>
              <a:cs typeface="Avenir"/>
              <a:sym typeface="Avenir"/>
            </a:endParaRPr>
          </a:p>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High R&amp;B and hip-hop presence signals potential for expanding genre-focused playlists and attracting dedicated fan bases.</a:t>
            </a:r>
            <a:endParaRPr>
              <a:solidFill>
                <a:schemeClr val="dk1"/>
              </a:solidFill>
              <a:latin typeface="Avenir"/>
              <a:ea typeface="Avenir"/>
              <a:cs typeface="Avenir"/>
              <a:sym typeface="Avenir"/>
            </a:endParaRPr>
          </a:p>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Prioritize upbeat, energetic music across all major playlists to keep listeners engaged.</a:t>
            </a:r>
            <a:endParaRPr>
              <a:solidFill>
                <a:schemeClr val="dk1"/>
              </a:solidFill>
              <a:latin typeface="Avenir"/>
              <a:ea typeface="Avenir"/>
              <a:cs typeface="Avenir"/>
              <a:sym typeface="Avenir"/>
            </a:endParaRPr>
          </a:p>
          <a:p>
            <a:pPr marL="457200" lvl="0" indent="-317500" algn="l" rtl="0">
              <a:lnSpc>
                <a:spcPct val="115000"/>
              </a:lnSpc>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Regularly revisit and update clustering to reflect evolving user tastes and music trends, ensuring that Spotify’s recommendations stay fresh and relevant.</a:t>
            </a:r>
            <a:endParaRPr>
              <a:solidFill>
                <a:schemeClr val="dk1"/>
              </a:solidFill>
              <a:latin typeface="Avenir"/>
              <a:ea typeface="Avenir"/>
              <a:cs typeface="Avenir"/>
              <a:sym typeface="Avenir"/>
            </a:endParaRPr>
          </a:p>
        </p:txBody>
      </p:sp>
      <p:pic>
        <p:nvPicPr>
          <p:cNvPr id="553" name="Google Shape;553;g34e71727093_1_253"/>
          <p:cNvPicPr preferRelativeResize="0"/>
          <p:nvPr/>
        </p:nvPicPr>
        <p:blipFill>
          <a:blip r:embed="rId3">
            <a:alphaModFix/>
          </a:blip>
          <a:stretch>
            <a:fillRect/>
          </a:stretch>
        </p:blipFill>
        <p:spPr>
          <a:xfrm>
            <a:off x="195275" y="2619176"/>
            <a:ext cx="5900724" cy="2525521"/>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34e71727093_1_213"/>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35</a:t>
            </a:fld>
            <a:endParaRPr/>
          </a:p>
        </p:txBody>
      </p:sp>
      <p:sp>
        <p:nvSpPr>
          <p:cNvPr id="559" name="Google Shape;559;g34e71727093_1_213"/>
          <p:cNvSpPr txBox="1">
            <a:spLocks noGrp="1"/>
          </p:cNvSpPr>
          <p:nvPr>
            <p:ph type="title"/>
          </p:nvPr>
        </p:nvSpPr>
        <p:spPr>
          <a:xfrm>
            <a:off x="492917" y="365125"/>
            <a:ext cx="11221800" cy="1143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13F5F"/>
              </a:buClr>
              <a:buSzPts val="5400"/>
              <a:buFont typeface="Abril Fatface"/>
              <a:buNone/>
            </a:pPr>
            <a:r>
              <a:rPr lang="en-US"/>
              <a:t>Clustering Method 3: DBSCAN</a:t>
            </a:r>
            <a:endParaRPr/>
          </a:p>
        </p:txBody>
      </p:sp>
      <p:sp>
        <p:nvSpPr>
          <p:cNvPr id="560" name="Google Shape;560;g34e71727093_1_213"/>
          <p:cNvSpPr txBox="1"/>
          <p:nvPr/>
        </p:nvSpPr>
        <p:spPr>
          <a:xfrm>
            <a:off x="432500" y="2613588"/>
            <a:ext cx="2986200" cy="2475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dk1"/>
                </a:solidFill>
                <a:latin typeface="Avenir"/>
                <a:ea typeface="Avenir"/>
                <a:cs typeface="Avenir"/>
                <a:sym typeface="Avenir"/>
              </a:rPr>
              <a:t>Parameters Chosen:</a:t>
            </a:r>
            <a:endParaRPr sz="2000">
              <a:solidFill>
                <a:schemeClr val="dk1"/>
              </a:solidFill>
              <a:latin typeface="Avenir"/>
              <a:ea typeface="Avenir"/>
              <a:cs typeface="Avenir"/>
              <a:sym typeface="Avenir"/>
            </a:endParaRPr>
          </a:p>
          <a:p>
            <a:pPr marL="0" lvl="0" indent="0" algn="l" rtl="0">
              <a:spcBef>
                <a:spcPts val="0"/>
              </a:spcBef>
              <a:spcAft>
                <a:spcPts val="0"/>
              </a:spcAft>
              <a:buNone/>
            </a:pP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eps value = (0.1,1.0,0.1)</a:t>
            </a:r>
            <a:endParaRPr sz="2000">
              <a:solidFill>
                <a:schemeClr val="dk1"/>
              </a:solidFill>
              <a:latin typeface="Avenir"/>
              <a:ea typeface="Avenir"/>
              <a:cs typeface="Avenir"/>
              <a:sym typeface="Avenir"/>
            </a:endParaRPr>
          </a:p>
          <a:p>
            <a:pPr marL="457200" lvl="0" indent="-355600" algn="l" rtl="0">
              <a:spcBef>
                <a:spcPts val="0"/>
              </a:spcBef>
              <a:spcAft>
                <a:spcPts val="0"/>
              </a:spcAft>
              <a:buClr>
                <a:schemeClr val="dk1"/>
              </a:buClr>
              <a:buSzPts val="2000"/>
              <a:buFont typeface="Avenir"/>
              <a:buChar char="●"/>
            </a:pPr>
            <a:r>
              <a:rPr lang="en-US" sz="2000">
                <a:solidFill>
                  <a:schemeClr val="dk1"/>
                </a:solidFill>
                <a:latin typeface="Avenir"/>
                <a:ea typeface="Avenir"/>
                <a:cs typeface="Avenir"/>
                <a:sym typeface="Avenir"/>
              </a:rPr>
              <a:t>min sample values = range (3,10)</a:t>
            </a:r>
            <a:endParaRPr sz="2000">
              <a:solidFill>
                <a:schemeClr val="dk1"/>
              </a:solidFill>
              <a:latin typeface="Avenir"/>
              <a:ea typeface="Avenir"/>
              <a:cs typeface="Avenir"/>
              <a:sym typeface="Avenir"/>
            </a:endParaRPr>
          </a:p>
        </p:txBody>
      </p:sp>
      <p:pic>
        <p:nvPicPr>
          <p:cNvPr id="561" name="Google Shape;561;g34e71727093_1_213"/>
          <p:cNvPicPr preferRelativeResize="0"/>
          <p:nvPr/>
        </p:nvPicPr>
        <p:blipFill>
          <a:blip r:embed="rId3">
            <a:alphaModFix/>
          </a:blip>
          <a:stretch>
            <a:fillRect/>
          </a:stretch>
        </p:blipFill>
        <p:spPr>
          <a:xfrm>
            <a:off x="4582675" y="2613600"/>
            <a:ext cx="7086600" cy="1200150"/>
          </a:xfrm>
          <a:prstGeom prst="rect">
            <a:avLst/>
          </a:prstGeom>
          <a:noFill/>
          <a:ln w="19050" cap="flat" cmpd="sng">
            <a:solidFill>
              <a:schemeClr val="dk1"/>
            </a:solidFill>
            <a:prstDash val="solid"/>
            <a:round/>
            <a:headEnd type="none" w="sm" len="sm"/>
            <a:tailEnd type="none" w="sm" len="sm"/>
          </a:ln>
        </p:spPr>
      </p:pic>
      <p:pic>
        <p:nvPicPr>
          <p:cNvPr id="562" name="Google Shape;562;g34e71727093_1_213"/>
          <p:cNvPicPr preferRelativeResize="0"/>
          <p:nvPr/>
        </p:nvPicPr>
        <p:blipFill>
          <a:blip r:embed="rId4">
            <a:alphaModFix/>
          </a:blip>
          <a:stretch>
            <a:fillRect/>
          </a:stretch>
        </p:blipFill>
        <p:spPr>
          <a:xfrm>
            <a:off x="4606500" y="3991950"/>
            <a:ext cx="7038975" cy="1066800"/>
          </a:xfrm>
          <a:prstGeom prst="rect">
            <a:avLst/>
          </a:prstGeom>
          <a:noFill/>
          <a:ln w="19050" cap="flat" cmpd="sng">
            <a:solidFill>
              <a:schemeClr val="dk1"/>
            </a:solidFill>
            <a:prstDash val="solid"/>
            <a:round/>
            <a:headEnd type="none" w="sm" len="sm"/>
            <a:tailEnd type="none" w="sm" len="sm"/>
          </a:ln>
        </p:spPr>
      </p:pic>
      <p:sp>
        <p:nvSpPr>
          <p:cNvPr id="563" name="Google Shape;563;g34e71727093_1_213"/>
          <p:cNvSpPr/>
          <p:nvPr/>
        </p:nvSpPr>
        <p:spPr>
          <a:xfrm>
            <a:off x="2576525" y="5505000"/>
            <a:ext cx="6950700" cy="97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Avenir"/>
                <a:ea typeface="Avenir"/>
                <a:cs typeface="Avenir"/>
                <a:sym typeface="Avenir"/>
              </a:rPr>
              <a:t>Best eps and min sample Combination:</a:t>
            </a:r>
            <a:endParaRPr sz="2000" b="1">
              <a:latin typeface="Avenir"/>
              <a:ea typeface="Avenir"/>
              <a:cs typeface="Avenir"/>
              <a:sym typeface="Avenir"/>
            </a:endParaRPr>
          </a:p>
          <a:p>
            <a:pPr marL="0" lvl="0" indent="0" algn="ctr" rtl="0">
              <a:spcBef>
                <a:spcPts val="0"/>
              </a:spcBef>
              <a:spcAft>
                <a:spcPts val="0"/>
              </a:spcAft>
              <a:buNone/>
            </a:pPr>
            <a:r>
              <a:rPr lang="en-US" sz="2000" b="1">
                <a:latin typeface="Avenir"/>
                <a:ea typeface="Avenir"/>
                <a:cs typeface="Avenir"/>
                <a:sym typeface="Avenir"/>
              </a:rPr>
              <a:t>eps = 0.1</a:t>
            </a:r>
            <a:endParaRPr sz="2000" b="1">
              <a:latin typeface="Avenir"/>
              <a:ea typeface="Avenir"/>
              <a:cs typeface="Avenir"/>
              <a:sym typeface="Avenir"/>
            </a:endParaRPr>
          </a:p>
          <a:p>
            <a:pPr marL="1828800" lvl="0" indent="0" algn="l" rtl="0">
              <a:spcBef>
                <a:spcPts val="0"/>
              </a:spcBef>
              <a:spcAft>
                <a:spcPts val="0"/>
              </a:spcAft>
              <a:buNone/>
            </a:pPr>
            <a:r>
              <a:rPr lang="en-US" sz="2000" b="1">
                <a:latin typeface="Avenir"/>
                <a:ea typeface="Avenir"/>
                <a:cs typeface="Avenir"/>
                <a:sym typeface="Avenir"/>
              </a:rPr>
              <a:t>and min samples = 9 or 8</a:t>
            </a:r>
            <a:endParaRPr sz="2000" b="1">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4e71727093_1_279"/>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
        <p:nvSpPr>
          <p:cNvPr id="570" name="Google Shape;570;g34e71727093_1_279"/>
          <p:cNvSpPr txBox="1">
            <a:spLocks noGrp="1"/>
          </p:cNvSpPr>
          <p:nvPr>
            <p:ph type="title"/>
          </p:nvPr>
        </p:nvSpPr>
        <p:spPr>
          <a:xfrm>
            <a:off x="492917" y="365125"/>
            <a:ext cx="11221800" cy="11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Managerial Insights </a:t>
            </a:r>
            <a:endParaRPr/>
          </a:p>
        </p:txBody>
      </p:sp>
      <p:pic>
        <p:nvPicPr>
          <p:cNvPr id="571" name="Google Shape;571;g34e71727093_1_279"/>
          <p:cNvPicPr preferRelativeResize="0"/>
          <p:nvPr/>
        </p:nvPicPr>
        <p:blipFill>
          <a:blip r:embed="rId3">
            <a:alphaModFix/>
          </a:blip>
          <a:stretch>
            <a:fillRect/>
          </a:stretch>
        </p:blipFill>
        <p:spPr>
          <a:xfrm>
            <a:off x="306850" y="2613625"/>
            <a:ext cx="5598650" cy="2769225"/>
          </a:xfrm>
          <a:prstGeom prst="rect">
            <a:avLst/>
          </a:prstGeom>
          <a:noFill/>
          <a:ln w="28575" cap="flat" cmpd="sng">
            <a:solidFill>
              <a:schemeClr val="dk1"/>
            </a:solidFill>
            <a:prstDash val="solid"/>
            <a:round/>
            <a:headEnd type="none" w="sm" len="sm"/>
            <a:tailEnd type="none" w="sm" len="sm"/>
          </a:ln>
        </p:spPr>
      </p:pic>
      <p:sp>
        <p:nvSpPr>
          <p:cNvPr id="572" name="Google Shape;572;g34e71727093_1_279"/>
          <p:cNvSpPr txBox="1"/>
          <p:nvPr/>
        </p:nvSpPr>
        <p:spPr>
          <a:xfrm>
            <a:off x="6286500" y="2316875"/>
            <a:ext cx="5313000" cy="363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Largest clusters (0 &amp; 3, 45%): Energetic, danceable tracks, focus on these for mass-appeal playlists.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Genre-focused clusters (1, 2, 4, 5, 6): Enable targeted playlists for dance, rock, R&amp;B, and hip-hop fans.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Outliers (8%): Great for discovery playlists and showcasing unique or experimental tracks.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Action: Prioritize upbeat, high-energy songs for main playlists; use cluster insights to personalize and diversify Spotify’s recommendations.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We should refresh clustering regularly to keep recommendations aligned with new music trends and shifting listener preferences.</a:t>
            </a:r>
            <a:endParaRPr>
              <a:solidFill>
                <a:schemeClr val="dk1"/>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sldNum" idx="12"/>
          </p:nvPr>
        </p:nvSpPr>
        <p:spPr>
          <a:xfrm>
            <a:off x="492917" y="6356350"/>
            <a:ext cx="110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37</a:t>
            </a:fld>
            <a:endParaRPr/>
          </a:p>
        </p:txBody>
      </p:sp>
      <p:sp>
        <p:nvSpPr>
          <p:cNvPr id="578" name="Google Shape;578;p19"/>
          <p:cNvSpPr txBox="1">
            <a:spLocks noGrp="1"/>
          </p:cNvSpPr>
          <p:nvPr>
            <p:ph type="title"/>
          </p:nvPr>
        </p:nvSpPr>
        <p:spPr>
          <a:xfrm>
            <a:off x="485092" y="146300"/>
            <a:ext cx="11221800" cy="114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Valence Analysis by CLuster</a:t>
            </a:r>
            <a:endParaRPr/>
          </a:p>
        </p:txBody>
      </p:sp>
      <p:pic>
        <p:nvPicPr>
          <p:cNvPr id="579" name="Google Shape;579;p19"/>
          <p:cNvPicPr preferRelativeResize="0"/>
          <p:nvPr/>
        </p:nvPicPr>
        <p:blipFill>
          <a:blip r:embed="rId3">
            <a:alphaModFix/>
          </a:blip>
          <a:stretch>
            <a:fillRect/>
          </a:stretch>
        </p:blipFill>
        <p:spPr>
          <a:xfrm>
            <a:off x="216800" y="1289900"/>
            <a:ext cx="4656693" cy="5431549"/>
          </a:xfrm>
          <a:prstGeom prst="rect">
            <a:avLst/>
          </a:prstGeom>
          <a:noFill/>
          <a:ln w="28575" cap="flat" cmpd="sng">
            <a:solidFill>
              <a:schemeClr val="dk1"/>
            </a:solidFill>
            <a:prstDash val="solid"/>
            <a:round/>
            <a:headEnd type="none" w="sm" len="sm"/>
            <a:tailEnd type="none" w="sm" len="sm"/>
          </a:ln>
        </p:spPr>
      </p:pic>
      <p:sp>
        <p:nvSpPr>
          <p:cNvPr id="580" name="Google Shape;580;p19"/>
          <p:cNvSpPr txBox="1"/>
          <p:nvPr/>
        </p:nvSpPr>
        <p:spPr>
          <a:xfrm>
            <a:off x="6361625" y="1767000"/>
            <a:ext cx="5610900" cy="4710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The effect of valence (musical positivity) on popularity differs by cluster so there is no universal trend.</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In some clusters, higher valence (happier songs) increases the chance of popularity (e.g., cluster_kmeans_0, cluster_dbscan_5).</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In other clusters, lower valence (moodier songs) is more popular (e.g., cluster_kmeans_2, cluster_agnes_5, cluster_dbscan_4).</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Most coefficients are not statistically significant (p-value &gt; 0.05), indicating that valence alone does not strongly predict popularity within most segments.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A few clusters show stronger effects (e.g., agnes_7: strong negative effect with borderline significance), suggesting mood plays a bigger role for specific listener groups.</a:t>
            </a:r>
            <a:br>
              <a:rPr lang="en-US">
                <a:solidFill>
                  <a:schemeClr val="dk1"/>
                </a:solidFill>
                <a:latin typeface="Avenir"/>
                <a:ea typeface="Avenir"/>
                <a:cs typeface="Avenir"/>
                <a:sym typeface="Avenir"/>
              </a:rPr>
            </a:br>
            <a:endParaRPr>
              <a:solidFill>
                <a:schemeClr val="dk1"/>
              </a:solidFill>
              <a:latin typeface="Avenir"/>
              <a:ea typeface="Avenir"/>
              <a:cs typeface="Avenir"/>
              <a:sym typeface="Avenir"/>
            </a:endParaRPr>
          </a:p>
          <a:p>
            <a:pPr marL="457200" lvl="0" indent="-317500" algn="l" rtl="0">
              <a:spcBef>
                <a:spcPts val="0"/>
              </a:spcBef>
              <a:spcAft>
                <a:spcPts val="0"/>
              </a:spcAft>
              <a:buClr>
                <a:schemeClr val="dk1"/>
              </a:buClr>
              <a:buSzPts val="1400"/>
              <a:buFont typeface="Avenir"/>
              <a:buChar char="●"/>
            </a:pPr>
            <a:r>
              <a:rPr lang="en-US">
                <a:solidFill>
                  <a:schemeClr val="dk1"/>
                </a:solidFill>
                <a:latin typeface="Avenir"/>
                <a:ea typeface="Avenir"/>
                <a:cs typeface="Avenir"/>
                <a:sym typeface="Avenir"/>
              </a:rPr>
              <a:t>Overall, valence is not a consistent predictor, its influence depends on the audience and cluster characteristics.</a:t>
            </a:r>
            <a:endParaRPr>
              <a:solidFill>
                <a:schemeClr val="dk1"/>
              </a:solidFill>
              <a:latin typeface="Avenir"/>
              <a:ea typeface="Avenir"/>
              <a:cs typeface="Avenir"/>
              <a:sym typeface="Avenir"/>
            </a:endParaRPr>
          </a:p>
        </p:txBody>
      </p:sp>
      <p:sp>
        <p:nvSpPr>
          <p:cNvPr id="581" name="Google Shape;581;p19"/>
          <p:cNvSpPr/>
          <p:nvPr/>
        </p:nvSpPr>
        <p:spPr>
          <a:xfrm>
            <a:off x="5027350" y="3597825"/>
            <a:ext cx="1172700" cy="2682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582" name="Google Shape;582;p19"/>
          <p:cNvSpPr txBox="1"/>
          <p:nvPr/>
        </p:nvSpPr>
        <p:spPr>
          <a:xfrm>
            <a:off x="4943913" y="3311650"/>
            <a:ext cx="1347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Avenir"/>
                <a:ea typeface="Avenir"/>
                <a:cs typeface="Avenir"/>
                <a:sym typeface="Avenir"/>
              </a:rPr>
              <a:t>Interpretation</a:t>
            </a:r>
            <a:endParaRPr b="1">
              <a:solidFill>
                <a:schemeClr val="dk1"/>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20"/>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38</a:t>
            </a:fld>
            <a:endParaRPr/>
          </a:p>
        </p:txBody>
      </p:sp>
      <p:sp>
        <p:nvSpPr>
          <p:cNvPr id="588" name="Google Shape;588;p20"/>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Recommendation &amp; Insights</a:t>
            </a:r>
            <a:endParaRPr/>
          </a:p>
        </p:txBody>
      </p:sp>
      <p:sp>
        <p:nvSpPr>
          <p:cNvPr id="589" name="Google Shape;589;p20"/>
          <p:cNvSpPr txBox="1"/>
          <p:nvPr/>
        </p:nvSpPr>
        <p:spPr>
          <a:xfrm>
            <a:off x="3651625" y="2119900"/>
            <a:ext cx="8397600" cy="4103700"/>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15000"/>
              </a:lnSpc>
              <a:spcBef>
                <a:spcPts val="1200"/>
              </a:spcBef>
              <a:spcAft>
                <a:spcPts val="0"/>
              </a:spcAft>
              <a:buClr>
                <a:schemeClr val="dk1"/>
              </a:buClr>
              <a:buSzPts val="1800"/>
              <a:buChar char="●"/>
            </a:pPr>
            <a:r>
              <a:rPr lang="en-US" sz="1800">
                <a:solidFill>
                  <a:schemeClr val="dk1"/>
                </a:solidFill>
              </a:rPr>
              <a:t>Some listener segments prefer upbeat, positive tracks, while others engage more with moodier music.</a:t>
            </a:r>
            <a:endParaRPr sz="1800">
              <a:solidFill>
                <a:schemeClr val="dk1"/>
              </a:solidFill>
            </a:endParaRPr>
          </a:p>
          <a:p>
            <a:pPr marL="457200" marR="0" lvl="0" indent="-342900" algn="just" rtl="0">
              <a:lnSpc>
                <a:spcPct val="115000"/>
              </a:lnSpc>
              <a:spcBef>
                <a:spcPts val="1000"/>
              </a:spcBef>
              <a:spcAft>
                <a:spcPts val="0"/>
              </a:spcAft>
              <a:buClr>
                <a:schemeClr val="dk1"/>
              </a:buClr>
              <a:buSzPts val="1800"/>
              <a:buChar char="●"/>
            </a:pPr>
            <a:r>
              <a:rPr lang="en-US" sz="1800">
                <a:solidFill>
                  <a:schemeClr val="dk1"/>
                </a:solidFill>
              </a:rPr>
              <a:t>Personalization is key, recommend songs that match each cluster’s mood preference.</a:t>
            </a:r>
            <a:endParaRPr sz="1800">
              <a:solidFill>
                <a:schemeClr val="dk1"/>
              </a:solidFill>
            </a:endParaRPr>
          </a:p>
          <a:p>
            <a:pPr marL="457200" marR="0" lvl="0" indent="-342900" algn="just" rtl="0">
              <a:lnSpc>
                <a:spcPct val="115000"/>
              </a:lnSpc>
              <a:spcBef>
                <a:spcPts val="1000"/>
              </a:spcBef>
              <a:spcAft>
                <a:spcPts val="0"/>
              </a:spcAft>
              <a:buClr>
                <a:schemeClr val="dk1"/>
              </a:buClr>
              <a:buSzPts val="1800"/>
              <a:buChar char="●"/>
            </a:pPr>
            <a:r>
              <a:rPr lang="en-US" sz="1800">
                <a:solidFill>
                  <a:schemeClr val="dk1"/>
                </a:solidFill>
              </a:rPr>
              <a:t>Use danceability, energy, and genre alongside mood for more effective recommendations.</a:t>
            </a:r>
            <a:endParaRPr sz="1800">
              <a:solidFill>
                <a:schemeClr val="dk1"/>
              </a:solidFill>
            </a:endParaRPr>
          </a:p>
          <a:p>
            <a:pPr marL="457200" lvl="0" indent="-342900" algn="just" rtl="0">
              <a:lnSpc>
                <a:spcPct val="115000"/>
              </a:lnSpc>
              <a:spcBef>
                <a:spcPts val="1000"/>
              </a:spcBef>
              <a:spcAft>
                <a:spcPts val="0"/>
              </a:spcAft>
              <a:buClr>
                <a:schemeClr val="dk1"/>
              </a:buClr>
              <a:buSzPts val="1800"/>
              <a:buChar char="●"/>
            </a:pPr>
            <a:r>
              <a:rPr lang="en-US" sz="1800">
                <a:solidFill>
                  <a:schemeClr val="dk1"/>
                </a:solidFill>
              </a:rPr>
              <a:t>Experiment with playlists that focus on high- or low-valence tracks for clusters with strong mood preferences.</a:t>
            </a:r>
            <a:endParaRPr sz="1800">
              <a:solidFill>
                <a:schemeClr val="dk1"/>
              </a:solidFill>
            </a:endParaRPr>
          </a:p>
          <a:p>
            <a:pPr marL="457200" lvl="0" indent="-342900" algn="just" rtl="0">
              <a:lnSpc>
                <a:spcPct val="100000"/>
              </a:lnSpc>
              <a:spcBef>
                <a:spcPts val="1200"/>
              </a:spcBef>
              <a:spcAft>
                <a:spcPts val="1000"/>
              </a:spcAft>
              <a:buClr>
                <a:schemeClr val="dk1"/>
              </a:buClr>
              <a:buSzPts val="1800"/>
              <a:buChar char="●"/>
            </a:pPr>
            <a:r>
              <a:rPr lang="en-US" sz="1800">
                <a:solidFill>
                  <a:schemeClr val="dk1"/>
                </a:solidFill>
              </a:rPr>
              <a:t>Revisit this analysis as listener tastes evolve, adapting playlist curation as new data becomes available.</a:t>
            </a:r>
            <a:br>
              <a:rPr lang="en-US" sz="1800">
                <a:solidFill>
                  <a:schemeClr val="dk1"/>
                </a:solidFill>
              </a:rPr>
            </a:br>
            <a:endParaRPr sz="1800">
              <a:solidFill>
                <a:schemeClr val="dk1"/>
              </a:solidFill>
            </a:endParaRPr>
          </a:p>
        </p:txBody>
      </p:sp>
      <p:sp>
        <p:nvSpPr>
          <p:cNvPr id="590" name="Google Shape;590;p20"/>
          <p:cNvSpPr/>
          <p:nvPr/>
        </p:nvSpPr>
        <p:spPr>
          <a:xfrm>
            <a:off x="492950" y="2119900"/>
            <a:ext cx="2930400" cy="643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Clr>
                <a:schemeClr val="dk1"/>
              </a:buClr>
              <a:buSzPts val="1100"/>
              <a:buFont typeface="Arial"/>
              <a:buNone/>
            </a:pPr>
            <a:r>
              <a:rPr lang="en-US" sz="1800">
                <a:solidFill>
                  <a:schemeClr val="dk1"/>
                </a:solidFill>
              </a:rPr>
              <a:t>Tailor playlist strategies by cluster</a:t>
            </a:r>
            <a:endParaRPr>
              <a:latin typeface="Avenir"/>
              <a:ea typeface="Avenir"/>
              <a:cs typeface="Avenir"/>
              <a:sym typeface="Avenir"/>
            </a:endParaRPr>
          </a:p>
        </p:txBody>
      </p:sp>
      <p:sp>
        <p:nvSpPr>
          <p:cNvPr id="591" name="Google Shape;591;p20"/>
          <p:cNvSpPr/>
          <p:nvPr/>
        </p:nvSpPr>
        <p:spPr>
          <a:xfrm>
            <a:off x="492950" y="2902850"/>
            <a:ext cx="2930400" cy="643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Avoid a one-size-fits-all approach</a:t>
            </a:r>
            <a:endParaRPr>
              <a:latin typeface="Avenir"/>
              <a:ea typeface="Avenir"/>
              <a:cs typeface="Avenir"/>
              <a:sym typeface="Avenir"/>
            </a:endParaRPr>
          </a:p>
        </p:txBody>
      </p:sp>
      <p:sp>
        <p:nvSpPr>
          <p:cNvPr id="592" name="Google Shape;592;p20"/>
          <p:cNvSpPr/>
          <p:nvPr/>
        </p:nvSpPr>
        <p:spPr>
          <a:xfrm>
            <a:off x="492950" y="4514825"/>
            <a:ext cx="2930400" cy="643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a:solidFill>
                  <a:schemeClr val="dk1"/>
                </a:solidFill>
              </a:rPr>
              <a:t>Test mood-based playlists</a:t>
            </a:r>
            <a:endParaRPr>
              <a:latin typeface="Avenir"/>
              <a:ea typeface="Avenir"/>
              <a:cs typeface="Avenir"/>
              <a:sym typeface="Avenir"/>
            </a:endParaRPr>
          </a:p>
        </p:txBody>
      </p:sp>
      <p:sp>
        <p:nvSpPr>
          <p:cNvPr id="593" name="Google Shape;593;p20"/>
          <p:cNvSpPr/>
          <p:nvPr/>
        </p:nvSpPr>
        <p:spPr>
          <a:xfrm>
            <a:off x="492925" y="3710925"/>
            <a:ext cx="2930400" cy="643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Combine valence insights with other features</a:t>
            </a:r>
            <a:endParaRPr>
              <a:latin typeface="Avenir"/>
              <a:ea typeface="Avenir"/>
              <a:cs typeface="Avenir"/>
              <a:sym typeface="Avenir"/>
            </a:endParaRPr>
          </a:p>
        </p:txBody>
      </p:sp>
      <p:sp>
        <p:nvSpPr>
          <p:cNvPr id="594" name="Google Shape;594;p20"/>
          <p:cNvSpPr/>
          <p:nvPr/>
        </p:nvSpPr>
        <p:spPr>
          <a:xfrm>
            <a:off x="492950" y="5318725"/>
            <a:ext cx="2930400" cy="643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200"/>
              </a:spcBef>
              <a:spcAft>
                <a:spcPts val="1200"/>
              </a:spcAft>
              <a:buClr>
                <a:schemeClr val="dk1"/>
              </a:buClr>
              <a:buSzPts val="1100"/>
              <a:buFont typeface="Arial"/>
              <a:buNone/>
            </a:pPr>
            <a:r>
              <a:rPr lang="en-US" sz="1800">
                <a:solidFill>
                  <a:schemeClr val="dk1"/>
                </a:solidFill>
              </a:rPr>
              <a:t>Monitor for emerging trends</a:t>
            </a:r>
            <a:endParaRPr>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1"/>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39</a:t>
            </a:fld>
            <a:endParaRPr/>
          </a:p>
        </p:txBody>
      </p:sp>
      <p:sp>
        <p:nvSpPr>
          <p:cNvPr id="600" name="Google Shape;600;p21"/>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13F5F"/>
              </a:buClr>
              <a:buSzPts val="4860"/>
              <a:buFont typeface="Abril Fatface"/>
              <a:buNone/>
            </a:pPr>
            <a:r>
              <a:rPr lang="en-US" sz="3000"/>
              <a:t>What Makes a Hit? Insights from Association Rule Mining</a:t>
            </a:r>
            <a:endParaRPr sz="3000"/>
          </a:p>
        </p:txBody>
      </p:sp>
      <p:sp>
        <p:nvSpPr>
          <p:cNvPr id="601" name="Google Shape;601;p21"/>
          <p:cNvSpPr txBox="1"/>
          <p:nvPr/>
        </p:nvSpPr>
        <p:spPr>
          <a:xfrm>
            <a:off x="1118500" y="4179225"/>
            <a:ext cx="9875400" cy="17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latin typeface="Abril Fatface"/>
                <a:ea typeface="Abril Fatface"/>
                <a:cs typeface="Abril Fatface"/>
                <a:sym typeface="Abril Fatface"/>
              </a:rPr>
              <a:t>We transformed song features into high/low categories and genres, then mined the dataset to reveal which combinations most often lead to hit songs.</a:t>
            </a:r>
            <a:endParaRPr sz="2400">
              <a:solidFill>
                <a:schemeClr val="dk1"/>
              </a:solidFill>
              <a:latin typeface="Abril Fatface"/>
              <a:ea typeface="Abril Fatface"/>
              <a:cs typeface="Abril Fatface"/>
              <a:sym typeface="Abril Fatface"/>
            </a:endParaRPr>
          </a:p>
        </p:txBody>
      </p:sp>
      <p:sp>
        <p:nvSpPr>
          <p:cNvPr id="602" name="Google Shape;602;p21"/>
          <p:cNvSpPr/>
          <p:nvPr/>
        </p:nvSpPr>
        <p:spPr>
          <a:xfrm>
            <a:off x="456300" y="2387325"/>
            <a:ext cx="2108100" cy="1487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Feature Selection</a:t>
            </a:r>
            <a:endParaRPr sz="1600" b="1">
              <a:latin typeface="Avenir"/>
              <a:ea typeface="Avenir"/>
              <a:cs typeface="Avenir"/>
              <a:sym typeface="Avenir"/>
            </a:endParaRPr>
          </a:p>
        </p:txBody>
      </p:sp>
      <p:sp>
        <p:nvSpPr>
          <p:cNvPr id="603" name="Google Shape;603;p21"/>
          <p:cNvSpPr/>
          <p:nvPr/>
        </p:nvSpPr>
        <p:spPr>
          <a:xfrm>
            <a:off x="3503500" y="2387325"/>
            <a:ext cx="2108100" cy="1487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Converted features to binary format using median as a cutoff</a:t>
            </a:r>
            <a:endParaRPr sz="1600" b="1">
              <a:latin typeface="Avenir"/>
              <a:ea typeface="Avenir"/>
              <a:cs typeface="Avenir"/>
              <a:sym typeface="Avenir"/>
            </a:endParaRPr>
          </a:p>
        </p:txBody>
      </p:sp>
      <p:sp>
        <p:nvSpPr>
          <p:cNvPr id="604" name="Google Shape;604;p21"/>
          <p:cNvSpPr/>
          <p:nvPr/>
        </p:nvSpPr>
        <p:spPr>
          <a:xfrm>
            <a:off x="6565538" y="2387325"/>
            <a:ext cx="2108100" cy="1487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Transformed data for rule mining</a:t>
            </a:r>
            <a:endParaRPr sz="1600" b="1">
              <a:latin typeface="Avenir"/>
              <a:ea typeface="Avenir"/>
              <a:cs typeface="Avenir"/>
              <a:sym typeface="Avenir"/>
            </a:endParaRPr>
          </a:p>
        </p:txBody>
      </p:sp>
      <p:sp>
        <p:nvSpPr>
          <p:cNvPr id="605" name="Google Shape;605;p21"/>
          <p:cNvSpPr/>
          <p:nvPr/>
        </p:nvSpPr>
        <p:spPr>
          <a:xfrm>
            <a:off x="9627575" y="2387325"/>
            <a:ext cx="2108100" cy="1487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Avenir"/>
                <a:ea typeface="Avenir"/>
                <a:cs typeface="Avenir"/>
                <a:sym typeface="Avenir"/>
              </a:rPr>
              <a:t>Mine Patterns</a:t>
            </a:r>
            <a:endParaRPr sz="1600">
              <a:latin typeface="Avenir"/>
              <a:ea typeface="Avenir"/>
              <a:cs typeface="Avenir"/>
              <a:sym typeface="Avenir"/>
            </a:endParaRPr>
          </a:p>
        </p:txBody>
      </p:sp>
      <p:sp>
        <p:nvSpPr>
          <p:cNvPr id="606" name="Google Shape;606;p21"/>
          <p:cNvSpPr/>
          <p:nvPr/>
        </p:nvSpPr>
        <p:spPr>
          <a:xfrm>
            <a:off x="2636425" y="2950400"/>
            <a:ext cx="794700" cy="21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607" name="Google Shape;607;p21"/>
          <p:cNvSpPr/>
          <p:nvPr/>
        </p:nvSpPr>
        <p:spPr>
          <a:xfrm>
            <a:off x="5683975" y="2950400"/>
            <a:ext cx="794700" cy="21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608" name="Google Shape;608;p21"/>
          <p:cNvSpPr/>
          <p:nvPr/>
        </p:nvSpPr>
        <p:spPr>
          <a:xfrm>
            <a:off x="8753263" y="2950400"/>
            <a:ext cx="794700" cy="216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
          <p:cNvSpPr txBox="1">
            <a:spLocks noGrp="1"/>
          </p:cNvSpPr>
          <p:nvPr>
            <p:ph type="ftr" idx="11"/>
          </p:nvPr>
        </p:nvSpPr>
        <p:spPr>
          <a:xfrm>
            <a:off x="6588916" y="6356350"/>
            <a:ext cx="32814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PITCH DECK</a:t>
            </a:r>
            <a:endParaRPr/>
          </a:p>
        </p:txBody>
      </p:sp>
      <p:sp>
        <p:nvSpPr>
          <p:cNvPr id="246" name="Google Shape;246;p4"/>
          <p:cNvSpPr txBox="1">
            <a:spLocks noGrp="1"/>
          </p:cNvSpPr>
          <p:nvPr>
            <p:ph type="title"/>
          </p:nvPr>
        </p:nvSpPr>
        <p:spPr>
          <a:xfrm>
            <a:off x="6649653" y="642571"/>
            <a:ext cx="6436500" cy="1392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5400"/>
              <a:buFont typeface="Abril Fatface"/>
              <a:buNone/>
            </a:pPr>
            <a:r>
              <a:rPr lang="en-US"/>
              <a:t>Data Overview</a:t>
            </a:r>
            <a:endParaRPr/>
          </a:p>
        </p:txBody>
      </p:sp>
      <p:sp>
        <p:nvSpPr>
          <p:cNvPr id="247" name="Google Shape;247;p4"/>
          <p:cNvSpPr txBox="1">
            <a:spLocks noGrp="1"/>
          </p:cNvSpPr>
          <p:nvPr>
            <p:ph type="body" idx="3"/>
          </p:nvPr>
        </p:nvSpPr>
        <p:spPr>
          <a:xfrm>
            <a:off x="6588915" y="1787145"/>
            <a:ext cx="5125800" cy="3787800"/>
          </a:xfrm>
          <a:prstGeom prst="rect">
            <a:avLst/>
          </a:prstGeom>
          <a:noFill/>
          <a:ln>
            <a:noFill/>
          </a:ln>
        </p:spPr>
        <p:txBody>
          <a:bodyPr spcFirstLastPara="1" wrap="square" lIns="91425" tIns="45700" rIns="91425" bIns="45700" anchor="t" anchorCtr="0">
            <a:normAutofit/>
          </a:bodyPr>
          <a:lstStyle/>
          <a:p>
            <a:pPr marL="285750" lvl="0" indent="-285750" algn="just" rtl="0">
              <a:lnSpc>
                <a:spcPct val="150000"/>
              </a:lnSpc>
              <a:spcBef>
                <a:spcPts val="0"/>
              </a:spcBef>
              <a:spcAft>
                <a:spcPts val="0"/>
              </a:spcAft>
              <a:buClr>
                <a:schemeClr val="lt1"/>
              </a:buClr>
              <a:buSzPts val="1600"/>
              <a:buFont typeface="Arial"/>
              <a:buChar char="•"/>
            </a:pPr>
            <a:r>
              <a:rPr lang="en-US"/>
              <a:t>Dataset: 1998–2020 U.S. Spotify chart</a:t>
            </a:r>
            <a:endParaRPr/>
          </a:p>
          <a:p>
            <a:pPr marL="285750" lvl="0" indent="-285750" algn="l" rtl="0">
              <a:lnSpc>
                <a:spcPct val="150000"/>
              </a:lnSpc>
              <a:spcBef>
                <a:spcPts val="1000"/>
              </a:spcBef>
              <a:spcAft>
                <a:spcPts val="0"/>
              </a:spcAft>
              <a:buClr>
                <a:schemeClr val="lt1"/>
              </a:buClr>
              <a:buSzPts val="1600"/>
              <a:buFont typeface="Arial"/>
              <a:buChar char="•"/>
            </a:pPr>
            <a:r>
              <a:rPr lang="en-US"/>
              <a:t>Key Attributes: danceability, energy, valence, explicit, genre, duration_ms, etc.</a:t>
            </a:r>
            <a:endParaRPr/>
          </a:p>
          <a:p>
            <a:pPr marL="285750" lvl="0" indent="-285750" algn="just" rtl="0">
              <a:lnSpc>
                <a:spcPct val="150000"/>
              </a:lnSpc>
              <a:spcBef>
                <a:spcPts val="1000"/>
              </a:spcBef>
              <a:spcAft>
                <a:spcPts val="0"/>
              </a:spcAft>
              <a:buClr>
                <a:schemeClr val="lt1"/>
              </a:buClr>
              <a:buSzPts val="1600"/>
              <a:buFont typeface="Arial"/>
              <a:buChar char="•"/>
            </a:pPr>
            <a:r>
              <a:rPr lang="en-US"/>
              <a:t>Target Variable: Binary popularity (1 if ≥65, else 0)</a:t>
            </a:r>
            <a:endParaRPr/>
          </a:p>
          <a:p>
            <a:pPr marL="0" lvl="0" indent="0" algn="l" rtl="0">
              <a:lnSpc>
                <a:spcPct val="150000"/>
              </a:lnSpc>
              <a:spcBef>
                <a:spcPts val="1000"/>
              </a:spcBef>
              <a:spcAft>
                <a:spcPts val="0"/>
              </a:spcAft>
              <a:buClr>
                <a:schemeClr val="lt1"/>
              </a:buClr>
              <a:buSzPts val="1600"/>
              <a:buNone/>
            </a:pPr>
            <a:endParaRPr/>
          </a:p>
        </p:txBody>
      </p:sp>
      <p:sp>
        <p:nvSpPr>
          <p:cNvPr id="248" name="Google Shape;248;p4"/>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pic>
        <p:nvPicPr>
          <p:cNvPr id="249" name="Google Shape;249;p4"/>
          <p:cNvPicPr preferRelativeResize="0"/>
          <p:nvPr/>
        </p:nvPicPr>
        <p:blipFill>
          <a:blip r:embed="rId3">
            <a:alphaModFix/>
          </a:blip>
          <a:stretch>
            <a:fillRect/>
          </a:stretch>
        </p:blipFill>
        <p:spPr>
          <a:xfrm>
            <a:off x="0" y="3863925"/>
            <a:ext cx="12192000" cy="2982791"/>
          </a:xfrm>
          <a:prstGeom prst="rect">
            <a:avLst/>
          </a:prstGeom>
          <a:noFill/>
          <a:ln>
            <a:noFill/>
          </a:ln>
        </p:spPr>
      </p:pic>
      <p:pic>
        <p:nvPicPr>
          <p:cNvPr id="250" name="Google Shape;250;p4"/>
          <p:cNvPicPr preferRelativeResize="0"/>
          <p:nvPr/>
        </p:nvPicPr>
        <p:blipFill>
          <a:blip r:embed="rId4">
            <a:alphaModFix/>
          </a:blip>
          <a:stretch>
            <a:fillRect/>
          </a:stretch>
        </p:blipFill>
        <p:spPr>
          <a:xfrm>
            <a:off x="1447800" y="76200"/>
            <a:ext cx="3064113" cy="3787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34e7e9ef93e_0_15"/>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
        <p:nvSpPr>
          <p:cNvPr id="615" name="Google Shape;615;g34e7e9ef93e_0_15"/>
          <p:cNvSpPr txBox="1">
            <a:spLocks noGrp="1"/>
          </p:cNvSpPr>
          <p:nvPr>
            <p:ph type="title"/>
          </p:nvPr>
        </p:nvSpPr>
        <p:spPr>
          <a:xfrm>
            <a:off x="492917" y="365125"/>
            <a:ext cx="11221800" cy="114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00"/>
              <a:t>Top Feature Combinations Linked to Song Popularity</a:t>
            </a:r>
            <a:endParaRPr sz="3400"/>
          </a:p>
        </p:txBody>
      </p:sp>
      <p:pic>
        <p:nvPicPr>
          <p:cNvPr id="616" name="Google Shape;616;g34e7e9ef93e_0_15"/>
          <p:cNvPicPr preferRelativeResize="0"/>
          <p:nvPr/>
        </p:nvPicPr>
        <p:blipFill>
          <a:blip r:embed="rId3">
            <a:alphaModFix/>
          </a:blip>
          <a:stretch>
            <a:fillRect/>
          </a:stretch>
        </p:blipFill>
        <p:spPr>
          <a:xfrm>
            <a:off x="311398" y="1977225"/>
            <a:ext cx="6918199" cy="3910626"/>
          </a:xfrm>
          <a:prstGeom prst="rect">
            <a:avLst/>
          </a:prstGeom>
          <a:noFill/>
          <a:ln w="28575" cap="flat" cmpd="sng">
            <a:solidFill>
              <a:schemeClr val="dk1"/>
            </a:solidFill>
            <a:prstDash val="solid"/>
            <a:round/>
            <a:headEnd type="none" w="sm" len="sm"/>
            <a:tailEnd type="none" w="sm" len="sm"/>
          </a:ln>
        </p:spPr>
      </p:pic>
      <p:sp>
        <p:nvSpPr>
          <p:cNvPr id="617" name="Google Shape;617;g34e7e9ef93e_0_15"/>
          <p:cNvSpPr txBox="1"/>
          <p:nvPr/>
        </p:nvSpPr>
        <p:spPr>
          <a:xfrm>
            <a:off x="7339200" y="1819175"/>
            <a:ext cx="4632300" cy="4686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High values of loudness, energy, speechiness, and hip-hop are frequently part of hit songs.</a:t>
            </a:r>
            <a:br>
              <a:rPr lang="en-US" sz="1500">
                <a:solidFill>
                  <a:schemeClr val="dk1"/>
                </a:solidFill>
                <a:latin typeface="Avenir"/>
                <a:ea typeface="Avenir"/>
                <a:cs typeface="Avenir"/>
                <a:sym typeface="Avenir"/>
              </a:rPr>
            </a:br>
            <a:endParaRPr sz="1500">
              <a:solidFill>
                <a:schemeClr val="dk1"/>
              </a:solidFill>
              <a:latin typeface="Avenir"/>
              <a:ea typeface="Avenir"/>
              <a:cs typeface="Avenir"/>
              <a:sym typeface="Avenir"/>
            </a:endParaRPr>
          </a:p>
          <a:p>
            <a:pPr marL="457200" lvl="0" indent="-323850" algn="l" rtl="0">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Lift values above 2 indicate that these feature sets are at least twice as likely to result in a popular song compared to random chance.</a:t>
            </a:r>
            <a:br>
              <a:rPr lang="en-US" sz="1500">
                <a:solidFill>
                  <a:schemeClr val="dk1"/>
                </a:solidFill>
                <a:latin typeface="Avenir"/>
                <a:ea typeface="Avenir"/>
                <a:cs typeface="Avenir"/>
                <a:sym typeface="Avenir"/>
              </a:rPr>
            </a:br>
            <a:endParaRPr sz="1500">
              <a:solidFill>
                <a:schemeClr val="dk1"/>
              </a:solidFill>
              <a:latin typeface="Avenir"/>
              <a:ea typeface="Avenir"/>
              <a:cs typeface="Avenir"/>
              <a:sym typeface="Avenir"/>
            </a:endParaRPr>
          </a:p>
          <a:p>
            <a:pPr marL="457200" lvl="0" indent="-323850" algn="l" rtl="0">
              <a:lnSpc>
                <a:spcPct val="115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Example: </a:t>
            </a:r>
            <a:endParaRPr sz="1500">
              <a:solidFill>
                <a:schemeClr val="dk1"/>
              </a:solidFill>
              <a:latin typeface="Avenir"/>
              <a:ea typeface="Avenir"/>
              <a:cs typeface="Avenir"/>
              <a:sym typeface="Avenir"/>
            </a:endParaRPr>
          </a:p>
          <a:p>
            <a:pPr marL="914400" lvl="1" indent="-323850" algn="l" rtl="0">
              <a:lnSpc>
                <a:spcPct val="115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(loudness_high, speechiness_high) → Popular, energetic, hip-hop tracks are common hits.</a:t>
            </a:r>
            <a:br>
              <a:rPr lang="en-US" sz="1500">
                <a:solidFill>
                  <a:schemeClr val="dk1"/>
                </a:solidFill>
                <a:latin typeface="Avenir"/>
                <a:ea typeface="Avenir"/>
                <a:cs typeface="Avenir"/>
                <a:sym typeface="Avenir"/>
              </a:rPr>
            </a:br>
            <a:endParaRPr sz="1500">
              <a:solidFill>
                <a:schemeClr val="dk1"/>
              </a:solidFill>
              <a:latin typeface="Avenir"/>
              <a:ea typeface="Avenir"/>
              <a:cs typeface="Avenir"/>
              <a:sym typeface="Avenir"/>
            </a:endParaRPr>
          </a:p>
          <a:p>
            <a:pPr marL="914400" lvl="1" indent="-323850" algn="l" rtl="0">
              <a:lnSpc>
                <a:spcPct val="115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(energy_high, hiphop) → Energy and hip-hop together strongly predict success.</a:t>
            </a:r>
            <a:br>
              <a:rPr lang="en-US" sz="1500">
                <a:solidFill>
                  <a:schemeClr val="dk1"/>
                </a:solidFill>
                <a:latin typeface="Avenir"/>
                <a:ea typeface="Avenir"/>
                <a:cs typeface="Avenir"/>
                <a:sym typeface="Avenir"/>
              </a:rPr>
            </a:br>
            <a:endParaRPr sz="1500">
              <a:solidFill>
                <a:schemeClr val="dk1"/>
              </a:solidFill>
              <a:latin typeface="Avenir"/>
              <a:ea typeface="Avenir"/>
              <a:cs typeface="Avenir"/>
              <a:sym typeface="Avenir"/>
            </a:endParaRPr>
          </a:p>
          <a:p>
            <a:pPr marL="457200" lvl="0" indent="-323850" algn="l" rtl="0">
              <a:lnSpc>
                <a:spcPct val="115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Rules with high support and confidence are robust patterns for identifying future hits.</a:t>
            </a:r>
            <a:endParaRPr sz="1500">
              <a:solidFill>
                <a:schemeClr val="dk1"/>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34e7e9ef93e_0_34"/>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pic>
        <p:nvPicPr>
          <p:cNvPr id="624" name="Google Shape;624;g34e7e9ef93e_0_34"/>
          <p:cNvPicPr preferRelativeResize="0"/>
          <p:nvPr/>
        </p:nvPicPr>
        <p:blipFill>
          <a:blip r:embed="rId3">
            <a:alphaModFix/>
          </a:blip>
          <a:stretch>
            <a:fillRect/>
          </a:stretch>
        </p:blipFill>
        <p:spPr>
          <a:xfrm>
            <a:off x="152400" y="922838"/>
            <a:ext cx="11887203" cy="3395323"/>
          </a:xfrm>
          <a:prstGeom prst="rect">
            <a:avLst/>
          </a:prstGeom>
          <a:noFill/>
          <a:ln w="28575" cap="flat" cmpd="sng">
            <a:solidFill>
              <a:schemeClr val="dk1"/>
            </a:solidFill>
            <a:prstDash val="solid"/>
            <a:round/>
            <a:headEnd type="none" w="sm" len="sm"/>
            <a:tailEnd type="none" w="sm" len="sm"/>
          </a:ln>
        </p:spPr>
      </p:pic>
      <p:sp>
        <p:nvSpPr>
          <p:cNvPr id="625" name="Google Shape;625;g34e7e9ef93e_0_34"/>
          <p:cNvSpPr txBox="1"/>
          <p:nvPr/>
        </p:nvSpPr>
        <p:spPr>
          <a:xfrm>
            <a:off x="1458750" y="187675"/>
            <a:ext cx="889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latin typeface="Abril Fatface"/>
                <a:ea typeface="Abril Fatface"/>
                <a:cs typeface="Abril Fatface"/>
                <a:sym typeface="Abril Fatface"/>
              </a:rPr>
              <a:t>Visualizing the Strongest Hit-Making Patterns</a:t>
            </a:r>
            <a:endParaRPr sz="2400">
              <a:latin typeface="Abril Fatface"/>
              <a:ea typeface="Abril Fatface"/>
              <a:cs typeface="Abril Fatface"/>
              <a:sym typeface="Abril Fatface"/>
            </a:endParaRPr>
          </a:p>
        </p:txBody>
      </p:sp>
      <p:sp>
        <p:nvSpPr>
          <p:cNvPr id="626" name="Google Shape;626;g34e7e9ef93e_0_34"/>
          <p:cNvSpPr txBox="1"/>
          <p:nvPr/>
        </p:nvSpPr>
        <p:spPr>
          <a:xfrm>
            <a:off x="1597825" y="4499225"/>
            <a:ext cx="92907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Bars show that combinations involving energy, loudness, speechiness, and hip-hop stand out as the most powerful predictors of popularity.</a:t>
            </a:r>
            <a:br>
              <a:rPr lang="en-US" sz="1600">
                <a:solidFill>
                  <a:schemeClr val="dk1"/>
                </a:solidFill>
                <a:latin typeface="Avenir"/>
                <a:ea typeface="Avenir"/>
                <a:cs typeface="Avenir"/>
                <a:sym typeface="Avenir"/>
              </a:rPr>
            </a:b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Strong association rules (high lift) can guide playlist creation and help identify new releases with hit potential.</a:t>
            </a:r>
            <a:br>
              <a:rPr lang="en-US" sz="1600">
                <a:solidFill>
                  <a:schemeClr val="dk1"/>
                </a:solidFill>
                <a:latin typeface="Avenir"/>
                <a:ea typeface="Avenir"/>
                <a:cs typeface="Avenir"/>
                <a:sym typeface="Avenir"/>
              </a:rPr>
            </a:b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a:solidFill>
                  <a:schemeClr val="dk1"/>
                </a:solidFill>
                <a:latin typeface="Avenir"/>
                <a:ea typeface="Avenir"/>
                <a:cs typeface="Avenir"/>
                <a:sym typeface="Avenir"/>
              </a:rPr>
              <a:t>These insights support prioritizing songs with these “winning” traits in Spotify’s recommendation engine.</a:t>
            </a:r>
            <a:endParaRPr sz="1600">
              <a:solidFill>
                <a:schemeClr val="dk1"/>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34e7e9ef93e_0_63"/>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42</a:t>
            </a:fld>
            <a:endParaRPr/>
          </a:p>
        </p:txBody>
      </p:sp>
      <p:sp>
        <p:nvSpPr>
          <p:cNvPr id="633" name="Google Shape;633;g34e7e9ef93e_0_63"/>
          <p:cNvSpPr txBox="1"/>
          <p:nvPr/>
        </p:nvSpPr>
        <p:spPr>
          <a:xfrm>
            <a:off x="1458750" y="381000"/>
            <a:ext cx="8893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a:latin typeface="Abril Fatface"/>
                <a:ea typeface="Abril Fatface"/>
                <a:cs typeface="Abril Fatface"/>
                <a:sym typeface="Abril Fatface"/>
              </a:rPr>
              <a:t>Final Recommendations</a:t>
            </a:r>
            <a:endParaRPr sz="4800">
              <a:latin typeface="Abril Fatface"/>
              <a:ea typeface="Abril Fatface"/>
              <a:cs typeface="Abril Fatface"/>
              <a:sym typeface="Abril Fatface"/>
            </a:endParaRPr>
          </a:p>
        </p:txBody>
      </p:sp>
      <p:sp>
        <p:nvSpPr>
          <p:cNvPr id="634" name="Google Shape;634;g34e7e9ef93e_0_63"/>
          <p:cNvSpPr/>
          <p:nvPr/>
        </p:nvSpPr>
        <p:spPr>
          <a:xfrm>
            <a:off x="536600" y="2546150"/>
            <a:ext cx="2324400" cy="13140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Prioritize tracks with proven hit features</a:t>
            </a:r>
            <a:endParaRPr sz="1600" b="1">
              <a:latin typeface="Avenir"/>
              <a:ea typeface="Avenir"/>
              <a:cs typeface="Avenir"/>
              <a:sym typeface="Avenir"/>
            </a:endParaRPr>
          </a:p>
        </p:txBody>
      </p:sp>
      <p:sp>
        <p:nvSpPr>
          <p:cNvPr id="635" name="Google Shape;635;g34e7e9ef93e_0_63"/>
          <p:cNvSpPr/>
          <p:nvPr/>
        </p:nvSpPr>
        <p:spPr>
          <a:xfrm>
            <a:off x="3508925" y="2546150"/>
            <a:ext cx="2324400" cy="13140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Design “Hit Predictor” playlists</a:t>
            </a:r>
            <a:endParaRPr sz="1600" b="1">
              <a:latin typeface="Avenir"/>
              <a:ea typeface="Avenir"/>
              <a:cs typeface="Avenir"/>
              <a:sym typeface="Avenir"/>
            </a:endParaRPr>
          </a:p>
        </p:txBody>
      </p:sp>
      <p:sp>
        <p:nvSpPr>
          <p:cNvPr id="636" name="Google Shape;636;g34e7e9ef93e_0_63"/>
          <p:cNvSpPr/>
          <p:nvPr/>
        </p:nvSpPr>
        <p:spPr>
          <a:xfrm>
            <a:off x="6598813" y="2546150"/>
            <a:ext cx="2324400" cy="13140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Enhance genre and mood blending</a:t>
            </a:r>
            <a:endParaRPr sz="1600" b="1">
              <a:latin typeface="Avenir"/>
              <a:ea typeface="Avenir"/>
              <a:cs typeface="Avenir"/>
              <a:sym typeface="Avenir"/>
            </a:endParaRPr>
          </a:p>
        </p:txBody>
      </p:sp>
      <p:sp>
        <p:nvSpPr>
          <p:cNvPr id="637" name="Google Shape;637;g34e7e9ef93e_0_63"/>
          <p:cNvSpPr/>
          <p:nvPr/>
        </p:nvSpPr>
        <p:spPr>
          <a:xfrm>
            <a:off x="9573225" y="2546150"/>
            <a:ext cx="2324400" cy="13140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Avenir"/>
                <a:ea typeface="Avenir"/>
                <a:cs typeface="Avenir"/>
                <a:sym typeface="Avenir"/>
              </a:rPr>
              <a:t>Personalize user recommendations</a:t>
            </a:r>
            <a:endParaRPr sz="1600" b="1">
              <a:latin typeface="Avenir"/>
              <a:ea typeface="Avenir"/>
              <a:cs typeface="Avenir"/>
              <a:sym typeface="Avenir"/>
            </a:endParaRPr>
          </a:p>
        </p:txBody>
      </p:sp>
      <p:sp>
        <p:nvSpPr>
          <p:cNvPr id="638" name="Google Shape;638;g34e7e9ef93e_0_63"/>
          <p:cNvSpPr/>
          <p:nvPr/>
        </p:nvSpPr>
        <p:spPr>
          <a:xfrm>
            <a:off x="1544750"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1</a:t>
            </a:r>
            <a:endParaRPr>
              <a:latin typeface="Abril Fatface"/>
              <a:ea typeface="Abril Fatface"/>
              <a:cs typeface="Abril Fatface"/>
              <a:sym typeface="Abril Fatface"/>
            </a:endParaRPr>
          </a:p>
        </p:txBody>
      </p:sp>
      <p:sp>
        <p:nvSpPr>
          <p:cNvPr id="639" name="Google Shape;639;g34e7e9ef93e_0_63"/>
          <p:cNvSpPr/>
          <p:nvPr/>
        </p:nvSpPr>
        <p:spPr>
          <a:xfrm>
            <a:off x="4546988"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bril Fatface"/>
                <a:ea typeface="Abril Fatface"/>
                <a:cs typeface="Abril Fatface"/>
                <a:sym typeface="Abril Fatface"/>
              </a:rPr>
              <a:t>2</a:t>
            </a:r>
            <a:endParaRPr>
              <a:latin typeface="Abril Fatface"/>
              <a:ea typeface="Abril Fatface"/>
              <a:cs typeface="Abril Fatface"/>
              <a:sym typeface="Abril Fatface"/>
            </a:endParaRPr>
          </a:p>
        </p:txBody>
      </p:sp>
      <p:sp>
        <p:nvSpPr>
          <p:cNvPr id="640" name="Google Shape;640;g34e7e9ef93e_0_63"/>
          <p:cNvSpPr/>
          <p:nvPr/>
        </p:nvSpPr>
        <p:spPr>
          <a:xfrm>
            <a:off x="7549213"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3</a:t>
            </a:r>
            <a:endParaRPr>
              <a:latin typeface="Abril Fatface"/>
              <a:ea typeface="Abril Fatface"/>
              <a:cs typeface="Abril Fatface"/>
              <a:sym typeface="Abril Fatface"/>
            </a:endParaRPr>
          </a:p>
        </p:txBody>
      </p:sp>
      <p:sp>
        <p:nvSpPr>
          <p:cNvPr id="641" name="Google Shape;641;g34e7e9ef93e_0_63"/>
          <p:cNvSpPr/>
          <p:nvPr/>
        </p:nvSpPr>
        <p:spPr>
          <a:xfrm>
            <a:off x="10581350" y="2659500"/>
            <a:ext cx="308100" cy="266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ril Fatface"/>
                <a:ea typeface="Abril Fatface"/>
                <a:cs typeface="Abril Fatface"/>
                <a:sym typeface="Abril Fatface"/>
              </a:rPr>
              <a:t>4</a:t>
            </a:r>
            <a:endParaRPr>
              <a:latin typeface="Abril Fatface"/>
              <a:ea typeface="Abril Fatface"/>
              <a:cs typeface="Abril Fatface"/>
              <a:sym typeface="Abril Fatface"/>
            </a:endParaRPr>
          </a:p>
        </p:txBody>
      </p:sp>
      <p:sp>
        <p:nvSpPr>
          <p:cNvPr id="642" name="Google Shape;642;g34e7e9ef93e_0_63"/>
          <p:cNvSpPr txBox="1"/>
          <p:nvPr/>
        </p:nvSpPr>
        <p:spPr>
          <a:xfrm>
            <a:off x="458750" y="4764500"/>
            <a:ext cx="2480100" cy="1693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Avenir"/>
                <a:ea typeface="Avenir"/>
                <a:cs typeface="Avenir"/>
                <a:sym typeface="Avenir"/>
              </a:rPr>
              <a:t>Elevate songs that are high in loudness, energy, and speechiness, especially within hip-hop and dance genres.</a:t>
            </a:r>
            <a:endParaRPr>
              <a:latin typeface="Avenir"/>
              <a:ea typeface="Avenir"/>
              <a:cs typeface="Avenir"/>
              <a:sym typeface="Avenir"/>
            </a:endParaRPr>
          </a:p>
          <a:p>
            <a:pPr marL="0" lvl="0" indent="0" algn="ctr" rtl="0">
              <a:spcBef>
                <a:spcPts val="0"/>
              </a:spcBef>
              <a:spcAft>
                <a:spcPts val="0"/>
              </a:spcAft>
              <a:buNone/>
            </a:pPr>
            <a:endParaRPr>
              <a:latin typeface="Avenir"/>
              <a:ea typeface="Avenir"/>
              <a:cs typeface="Avenir"/>
              <a:sym typeface="Avenir"/>
            </a:endParaRPr>
          </a:p>
          <a:p>
            <a:pPr marL="0" lvl="0" indent="0" algn="ctr" rtl="0">
              <a:spcBef>
                <a:spcPts val="0"/>
              </a:spcBef>
              <a:spcAft>
                <a:spcPts val="0"/>
              </a:spcAft>
              <a:buNone/>
            </a:pPr>
            <a:endParaRPr>
              <a:latin typeface="Avenir"/>
              <a:ea typeface="Avenir"/>
              <a:cs typeface="Avenir"/>
              <a:sym typeface="Avenir"/>
            </a:endParaRPr>
          </a:p>
        </p:txBody>
      </p:sp>
      <p:sp>
        <p:nvSpPr>
          <p:cNvPr id="643" name="Google Shape;643;g34e7e9ef93e_0_63"/>
          <p:cNvSpPr txBox="1"/>
          <p:nvPr/>
        </p:nvSpPr>
        <p:spPr>
          <a:xfrm>
            <a:off x="3489863" y="4764500"/>
            <a:ext cx="2480100" cy="1693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Avenir"/>
                <a:ea typeface="Avenir"/>
                <a:cs typeface="Avenir"/>
                <a:sym typeface="Avenir"/>
              </a:rPr>
              <a:t>Automatically recommend new releases that match top feature patterns (e.g., high energy + hip-hop) to maximize listener engagement and chart success.</a:t>
            </a:r>
            <a:endParaRPr>
              <a:latin typeface="Avenir"/>
              <a:ea typeface="Avenir"/>
              <a:cs typeface="Avenir"/>
              <a:sym typeface="Avenir"/>
            </a:endParaRPr>
          </a:p>
        </p:txBody>
      </p:sp>
      <p:sp>
        <p:nvSpPr>
          <p:cNvPr id="644" name="Google Shape;644;g34e7e9ef93e_0_63"/>
          <p:cNvSpPr txBox="1"/>
          <p:nvPr/>
        </p:nvSpPr>
        <p:spPr>
          <a:xfrm>
            <a:off x="6521000" y="4764500"/>
            <a:ext cx="2480100" cy="1693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Avenir"/>
                <a:ea typeface="Avenir"/>
                <a:cs typeface="Avenir"/>
                <a:sym typeface="Avenir"/>
              </a:rPr>
              <a:t>Experiment with playlists that combine energetic, genre-rich features to appeal to a wider audience and encourage musical exploration.</a:t>
            </a:r>
            <a:endParaRPr>
              <a:latin typeface="Avenir"/>
              <a:ea typeface="Avenir"/>
              <a:cs typeface="Avenir"/>
              <a:sym typeface="Avenir"/>
            </a:endParaRPr>
          </a:p>
          <a:p>
            <a:pPr marL="0" lvl="0" indent="0" algn="ctr" rtl="0">
              <a:spcBef>
                <a:spcPts val="0"/>
              </a:spcBef>
              <a:spcAft>
                <a:spcPts val="0"/>
              </a:spcAft>
              <a:buNone/>
            </a:pPr>
            <a:endParaRPr>
              <a:latin typeface="Avenir"/>
              <a:ea typeface="Avenir"/>
              <a:cs typeface="Avenir"/>
              <a:sym typeface="Avenir"/>
            </a:endParaRPr>
          </a:p>
        </p:txBody>
      </p:sp>
      <p:sp>
        <p:nvSpPr>
          <p:cNvPr id="645" name="Google Shape;645;g34e7e9ef93e_0_63"/>
          <p:cNvSpPr txBox="1"/>
          <p:nvPr/>
        </p:nvSpPr>
        <p:spPr>
          <a:xfrm>
            <a:off x="9495350" y="4764500"/>
            <a:ext cx="2480100" cy="1693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Avenir"/>
                <a:ea typeface="Avenir"/>
                <a:cs typeface="Avenir"/>
                <a:sym typeface="Avenir"/>
              </a:rPr>
              <a:t>Tailor playlist suggestions by matching users to their preferred combinations of features, increasing relevance and satisfaction.</a:t>
            </a:r>
            <a:endParaRPr>
              <a:latin typeface="Avenir"/>
              <a:ea typeface="Avenir"/>
              <a:cs typeface="Avenir"/>
              <a:sym typeface="Avenir"/>
            </a:endParaRPr>
          </a:p>
          <a:p>
            <a:pPr marL="0" lvl="0" indent="0" algn="ctr" rtl="0">
              <a:spcBef>
                <a:spcPts val="0"/>
              </a:spcBef>
              <a:spcAft>
                <a:spcPts val="0"/>
              </a:spcAft>
              <a:buNone/>
            </a:pPr>
            <a:endParaRPr>
              <a:latin typeface="Avenir"/>
              <a:ea typeface="Avenir"/>
              <a:cs typeface="Avenir"/>
              <a:sym typeface="Avenir"/>
            </a:endParaRPr>
          </a:p>
          <a:p>
            <a:pPr marL="0" lvl="0" indent="0" algn="ctr" rtl="0">
              <a:spcBef>
                <a:spcPts val="0"/>
              </a:spcBef>
              <a:spcAft>
                <a:spcPts val="0"/>
              </a:spcAft>
              <a:buNone/>
            </a:pPr>
            <a:endParaRPr>
              <a:latin typeface="Avenir"/>
              <a:ea typeface="Avenir"/>
              <a:cs typeface="Avenir"/>
              <a:sym typeface="Avenir"/>
            </a:endParaRPr>
          </a:p>
        </p:txBody>
      </p:sp>
      <p:sp>
        <p:nvSpPr>
          <p:cNvPr id="646" name="Google Shape;646;g34e7e9ef93e_0_63"/>
          <p:cNvSpPr/>
          <p:nvPr/>
        </p:nvSpPr>
        <p:spPr>
          <a:xfrm>
            <a:off x="1509075" y="3910625"/>
            <a:ext cx="144300" cy="8034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647" name="Google Shape;647;g34e7e9ef93e_0_63"/>
          <p:cNvSpPr/>
          <p:nvPr/>
        </p:nvSpPr>
        <p:spPr>
          <a:xfrm>
            <a:off x="4598975" y="3910625"/>
            <a:ext cx="144300" cy="8034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648" name="Google Shape;648;g34e7e9ef93e_0_63"/>
          <p:cNvSpPr/>
          <p:nvPr/>
        </p:nvSpPr>
        <p:spPr>
          <a:xfrm>
            <a:off x="7688875" y="3910625"/>
            <a:ext cx="144300" cy="8034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649" name="Google Shape;649;g34e7e9ef93e_0_63"/>
          <p:cNvSpPr/>
          <p:nvPr/>
        </p:nvSpPr>
        <p:spPr>
          <a:xfrm>
            <a:off x="10663250" y="3910625"/>
            <a:ext cx="144300" cy="8034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92917" y="365125"/>
            <a:ext cx="11221755" cy="11436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13F5F"/>
              </a:buClr>
              <a:buSzPts val="5400"/>
              <a:buFont typeface="Abril Fatface"/>
              <a:buNone/>
            </a:pPr>
            <a:r>
              <a:rPr lang="en-US"/>
              <a:t>Meet our team</a:t>
            </a:r>
            <a:endParaRPr/>
          </a:p>
        </p:txBody>
      </p:sp>
      <p:sp>
        <p:nvSpPr>
          <p:cNvPr id="656" name="Google Shape;656;p34"/>
          <p:cNvSpPr txBox="1">
            <a:spLocks noGrp="1"/>
          </p:cNvSpPr>
          <p:nvPr>
            <p:ph type="body" idx="1"/>
          </p:nvPr>
        </p:nvSpPr>
        <p:spPr>
          <a:xfrm>
            <a:off x="603504" y="4764024"/>
            <a:ext cx="2347067" cy="27432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213F5F"/>
              </a:buClr>
              <a:buSzPts val="1400"/>
              <a:buNone/>
            </a:pPr>
            <a:r>
              <a:rPr lang="en-US"/>
              <a:t>Sarath Sabu</a:t>
            </a:r>
            <a:endParaRPr/>
          </a:p>
        </p:txBody>
      </p:sp>
      <p:sp>
        <p:nvSpPr>
          <p:cNvPr id="657" name="Google Shape;657;p34"/>
          <p:cNvSpPr txBox="1">
            <a:spLocks noGrp="1"/>
          </p:cNvSpPr>
          <p:nvPr>
            <p:ph type="body" idx="7"/>
          </p:nvPr>
        </p:nvSpPr>
        <p:spPr>
          <a:xfrm>
            <a:off x="3511296" y="4764024"/>
            <a:ext cx="2347200" cy="27420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213F5F"/>
              </a:buClr>
              <a:buSzPts val="1400"/>
              <a:buNone/>
            </a:pPr>
            <a:r>
              <a:rPr lang="en-US"/>
              <a:t>Riddhi Rungta</a:t>
            </a:r>
            <a:endParaRPr/>
          </a:p>
        </p:txBody>
      </p:sp>
      <p:sp>
        <p:nvSpPr>
          <p:cNvPr id="658" name="Google Shape;658;p34"/>
          <p:cNvSpPr txBox="1">
            <a:spLocks noGrp="1"/>
          </p:cNvSpPr>
          <p:nvPr>
            <p:ph type="body" idx="9"/>
          </p:nvPr>
        </p:nvSpPr>
        <p:spPr>
          <a:xfrm>
            <a:off x="6437376" y="4764024"/>
            <a:ext cx="2331720" cy="27432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213F5F"/>
              </a:buClr>
              <a:buSzPts val="1400"/>
              <a:buNone/>
            </a:pPr>
            <a:r>
              <a:rPr lang="en-US"/>
              <a:t>Jesin Kandathy Joy</a:t>
            </a:r>
            <a:endParaRPr/>
          </a:p>
        </p:txBody>
      </p:sp>
      <p:sp>
        <p:nvSpPr>
          <p:cNvPr id="659" name="Google Shape;659;p34"/>
          <p:cNvSpPr txBox="1">
            <a:spLocks noGrp="1"/>
          </p:cNvSpPr>
          <p:nvPr>
            <p:ph type="body" idx="14"/>
          </p:nvPr>
        </p:nvSpPr>
        <p:spPr>
          <a:xfrm>
            <a:off x="9381744" y="4764024"/>
            <a:ext cx="2332882" cy="27432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213F5F"/>
              </a:buClr>
              <a:buSzPts val="1400"/>
              <a:buNone/>
            </a:pPr>
            <a:r>
              <a:rPr lang="en-US"/>
              <a:t>Gauri V Nair</a:t>
            </a:r>
            <a:endParaRPr/>
          </a:p>
        </p:txBody>
      </p:sp>
      <p:sp>
        <p:nvSpPr>
          <p:cNvPr id="660" name="Google Shape;660;p34"/>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43</a:t>
            </a:fld>
            <a:endParaRPr/>
          </a:p>
        </p:txBody>
      </p:sp>
      <p:pic>
        <p:nvPicPr>
          <p:cNvPr id="661" name="Google Shape;661;p34"/>
          <p:cNvPicPr preferRelativeResize="0"/>
          <p:nvPr/>
        </p:nvPicPr>
        <p:blipFill>
          <a:blip r:embed="rId3">
            <a:alphaModFix/>
          </a:blip>
          <a:stretch>
            <a:fillRect/>
          </a:stretch>
        </p:blipFill>
        <p:spPr>
          <a:xfrm>
            <a:off x="541175" y="2345351"/>
            <a:ext cx="2276851" cy="2276851"/>
          </a:xfrm>
          <a:prstGeom prst="rect">
            <a:avLst/>
          </a:prstGeom>
          <a:noFill/>
          <a:ln>
            <a:noFill/>
          </a:ln>
        </p:spPr>
      </p:pic>
      <p:pic>
        <p:nvPicPr>
          <p:cNvPr id="662" name="Google Shape;662;p34"/>
          <p:cNvPicPr preferRelativeResize="0"/>
          <p:nvPr/>
        </p:nvPicPr>
        <p:blipFill>
          <a:blip r:embed="rId4">
            <a:alphaModFix/>
          </a:blip>
          <a:stretch>
            <a:fillRect/>
          </a:stretch>
        </p:blipFill>
        <p:spPr>
          <a:xfrm>
            <a:off x="3511300" y="2334775"/>
            <a:ext cx="2276851" cy="2276851"/>
          </a:xfrm>
          <a:prstGeom prst="rect">
            <a:avLst/>
          </a:prstGeom>
          <a:noFill/>
          <a:ln>
            <a:noFill/>
          </a:ln>
        </p:spPr>
      </p:pic>
      <p:pic>
        <p:nvPicPr>
          <p:cNvPr id="663" name="Google Shape;663;p34"/>
          <p:cNvPicPr preferRelativeResize="0"/>
          <p:nvPr/>
        </p:nvPicPr>
        <p:blipFill>
          <a:blip r:embed="rId5">
            <a:alphaModFix/>
          </a:blip>
          <a:stretch>
            <a:fillRect/>
          </a:stretch>
        </p:blipFill>
        <p:spPr>
          <a:xfrm>
            <a:off x="9363450" y="2334775"/>
            <a:ext cx="2276851" cy="2276851"/>
          </a:xfrm>
          <a:prstGeom prst="rect">
            <a:avLst/>
          </a:prstGeom>
          <a:noFill/>
          <a:ln>
            <a:noFill/>
          </a:ln>
        </p:spPr>
      </p:pic>
      <p:pic>
        <p:nvPicPr>
          <p:cNvPr id="664" name="Google Shape;664;p34"/>
          <p:cNvPicPr preferRelativeResize="0"/>
          <p:nvPr/>
        </p:nvPicPr>
        <p:blipFill>
          <a:blip r:embed="rId6">
            <a:alphaModFix/>
          </a:blip>
          <a:stretch>
            <a:fillRect/>
          </a:stretch>
        </p:blipFill>
        <p:spPr>
          <a:xfrm>
            <a:off x="6384850" y="2334775"/>
            <a:ext cx="2276851" cy="2276851"/>
          </a:xfrm>
          <a:prstGeom prst="rect">
            <a:avLst/>
          </a:prstGeom>
          <a:noFill/>
          <a:ln>
            <a:noFill/>
          </a:ln>
        </p:spPr>
      </p:pic>
      <p:sp>
        <p:nvSpPr>
          <p:cNvPr id="665" name="Google Shape;665;p34"/>
          <p:cNvSpPr txBox="1"/>
          <p:nvPr/>
        </p:nvSpPr>
        <p:spPr>
          <a:xfrm>
            <a:off x="7885500" y="5606975"/>
            <a:ext cx="35949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dk1"/>
                </a:solidFill>
                <a:latin typeface="Abril Fatface"/>
                <a:ea typeface="Abril Fatface"/>
                <a:cs typeface="Abril Fatface"/>
                <a:sym typeface="Abril Fatface"/>
              </a:rPr>
              <a:t>Thank You!</a:t>
            </a:r>
            <a:endParaRPr sz="4000">
              <a:solidFill>
                <a:schemeClr val="dk1"/>
              </a:solidFill>
              <a:latin typeface="Abril Fatface"/>
              <a:ea typeface="Abril Fatface"/>
              <a:cs typeface="Abril Fatface"/>
              <a:sym typeface="Abril Fatfa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
          <p:cNvSpPr txBox="1">
            <a:spLocks noGrp="1"/>
          </p:cNvSpPr>
          <p:nvPr>
            <p:ph type="body" idx="4"/>
          </p:nvPr>
        </p:nvSpPr>
        <p:spPr>
          <a:xfrm>
            <a:off x="0" y="1659800"/>
            <a:ext cx="11736600" cy="4068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None/>
            </a:pPr>
            <a:r>
              <a:rPr lang="en-US" b="0"/>
              <a:t>                     	                          		                   Removed missing values</a:t>
            </a:r>
            <a:endParaRPr b="0"/>
          </a:p>
          <a:p>
            <a:pPr marL="0" lvl="0" indent="0" algn="l" rtl="0">
              <a:spcBef>
                <a:spcPts val="600"/>
              </a:spcBef>
              <a:spcAft>
                <a:spcPts val="0"/>
              </a:spcAft>
              <a:buClr>
                <a:schemeClr val="lt1"/>
              </a:buClr>
              <a:buSzPts val="1600"/>
              <a:buNone/>
            </a:pPr>
            <a:endParaRPr b="0"/>
          </a:p>
          <a:p>
            <a:pPr marL="0" lvl="0" indent="0" algn="l" rtl="0">
              <a:spcBef>
                <a:spcPts val="600"/>
              </a:spcBef>
              <a:spcAft>
                <a:spcPts val="0"/>
              </a:spcAft>
              <a:buClr>
                <a:schemeClr val="lt1"/>
              </a:buClr>
              <a:buSzPts val="1600"/>
              <a:buNone/>
            </a:pPr>
            <a:r>
              <a:rPr lang="en-US" b="0"/>
              <a:t>Created binary target: popularity_binary = (popularity ≥ 65)</a:t>
            </a:r>
            <a:endParaRPr/>
          </a:p>
          <a:p>
            <a:pPr marL="0" lvl="0" indent="0" algn="l" rtl="0">
              <a:lnSpc>
                <a:spcPct val="100000"/>
              </a:lnSpc>
              <a:spcBef>
                <a:spcPts val="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r>
              <a:rPr lang="en-US" b="0"/>
              <a:t>Identified Variable Types</a:t>
            </a:r>
            <a:endParaRPr b="0"/>
          </a:p>
          <a:p>
            <a:pPr marL="457200" lvl="0" indent="-330200" algn="l" rtl="0">
              <a:lnSpc>
                <a:spcPct val="100000"/>
              </a:lnSpc>
              <a:spcBef>
                <a:spcPts val="600"/>
              </a:spcBef>
              <a:spcAft>
                <a:spcPts val="0"/>
              </a:spcAft>
              <a:buSzPts val="1600"/>
              <a:buChar char="-"/>
            </a:pPr>
            <a:r>
              <a:rPr lang="en-US" b="0"/>
              <a:t>Numerical Features : song_name_len, duration_ms, year, etc</a:t>
            </a:r>
            <a:endParaRPr b="0"/>
          </a:p>
          <a:p>
            <a:pPr marL="457200" lvl="0" indent="-330200" algn="l" rtl="0">
              <a:lnSpc>
                <a:spcPct val="100000"/>
              </a:lnSpc>
              <a:spcBef>
                <a:spcPts val="0"/>
              </a:spcBef>
              <a:spcAft>
                <a:spcPts val="0"/>
              </a:spcAft>
              <a:buSzPts val="1600"/>
              <a:buChar char="-"/>
            </a:pPr>
            <a:r>
              <a:rPr lang="en-US" b="0"/>
              <a:t>Categorical Features : artist, song, explicit, genre</a:t>
            </a:r>
            <a:endParaRPr b="0"/>
          </a:p>
          <a:p>
            <a:pPr marL="0" lvl="0" indent="0" algn="l" rtl="0">
              <a:lnSpc>
                <a:spcPct val="100000"/>
              </a:lnSpc>
              <a:spcBef>
                <a:spcPts val="60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endParaRPr b="0"/>
          </a:p>
          <a:p>
            <a:pPr marL="0" lvl="0" indent="0" algn="l" rtl="0">
              <a:lnSpc>
                <a:spcPct val="100000"/>
              </a:lnSpc>
              <a:spcBef>
                <a:spcPts val="600"/>
              </a:spcBef>
              <a:spcAft>
                <a:spcPts val="0"/>
              </a:spcAft>
              <a:buClr>
                <a:schemeClr val="lt1"/>
              </a:buClr>
              <a:buSzPts val="1600"/>
              <a:buNone/>
            </a:pPr>
            <a:r>
              <a:rPr lang="en-US" b="0"/>
              <a:t>Encoded ‘Explicit’		</a:t>
            </a:r>
            <a:endParaRPr/>
          </a:p>
        </p:txBody>
      </p:sp>
      <p:sp>
        <p:nvSpPr>
          <p:cNvPr id="256" name="Google Shape;256;p5"/>
          <p:cNvSpPr txBox="1">
            <a:spLocks noGrp="1"/>
          </p:cNvSpPr>
          <p:nvPr>
            <p:ph type="sldNum" idx="12"/>
          </p:nvPr>
        </p:nvSpPr>
        <p:spPr>
          <a:xfrm>
            <a:off x="492917" y="6356350"/>
            <a:ext cx="11049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257" name="Google Shape;257;p5"/>
          <p:cNvSpPr txBox="1">
            <a:spLocks noGrp="1"/>
          </p:cNvSpPr>
          <p:nvPr>
            <p:ph type="title"/>
          </p:nvPr>
        </p:nvSpPr>
        <p:spPr>
          <a:xfrm>
            <a:off x="279010" y="278107"/>
            <a:ext cx="8052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bril Fatface"/>
              <a:buNone/>
            </a:pPr>
            <a:r>
              <a:rPr lang="en-US">
                <a:solidFill>
                  <a:srgbClr val="FFC365"/>
                </a:solidFill>
              </a:rPr>
              <a:t>Preprocessing Summary</a:t>
            </a:r>
            <a:endParaRPr>
              <a:solidFill>
                <a:srgbClr val="FFC365"/>
              </a:solidFill>
            </a:endParaRPr>
          </a:p>
        </p:txBody>
      </p:sp>
      <p:cxnSp>
        <p:nvCxnSpPr>
          <p:cNvPr id="258" name="Google Shape;258;p5"/>
          <p:cNvCxnSpPr/>
          <p:nvPr/>
        </p:nvCxnSpPr>
        <p:spPr>
          <a:xfrm>
            <a:off x="7100104" y="1851949"/>
            <a:ext cx="1724700" cy="0"/>
          </a:xfrm>
          <a:prstGeom prst="straightConnector1">
            <a:avLst/>
          </a:prstGeom>
          <a:noFill/>
          <a:ln w="15875" cap="flat" cmpd="sng">
            <a:solidFill>
              <a:schemeClr val="lt1"/>
            </a:solidFill>
            <a:prstDash val="solid"/>
            <a:miter lim="800000"/>
            <a:headEnd type="none" w="sm" len="sm"/>
            <a:tailEnd type="triangle" w="med" len="med"/>
          </a:ln>
        </p:spPr>
      </p:cxnSp>
      <p:pic>
        <p:nvPicPr>
          <p:cNvPr id="259" name="Google Shape;259;p5"/>
          <p:cNvPicPr preferRelativeResize="0"/>
          <p:nvPr/>
        </p:nvPicPr>
        <p:blipFill>
          <a:blip r:embed="rId3">
            <a:alphaModFix/>
          </a:blip>
          <a:stretch>
            <a:fillRect/>
          </a:stretch>
        </p:blipFill>
        <p:spPr>
          <a:xfrm>
            <a:off x="165900" y="2614625"/>
            <a:ext cx="6774449" cy="653500"/>
          </a:xfrm>
          <a:prstGeom prst="rect">
            <a:avLst/>
          </a:prstGeom>
          <a:noFill/>
          <a:ln>
            <a:noFill/>
          </a:ln>
        </p:spPr>
      </p:pic>
      <p:pic>
        <p:nvPicPr>
          <p:cNvPr id="260" name="Google Shape;260;p5"/>
          <p:cNvPicPr preferRelativeResize="0"/>
          <p:nvPr/>
        </p:nvPicPr>
        <p:blipFill>
          <a:blip r:embed="rId4">
            <a:alphaModFix/>
          </a:blip>
          <a:stretch>
            <a:fillRect/>
          </a:stretch>
        </p:blipFill>
        <p:spPr>
          <a:xfrm>
            <a:off x="8839212" y="0"/>
            <a:ext cx="1716176" cy="6858000"/>
          </a:xfrm>
          <a:prstGeom prst="rect">
            <a:avLst/>
          </a:prstGeom>
          <a:noFill/>
          <a:ln>
            <a:noFill/>
          </a:ln>
        </p:spPr>
      </p:pic>
      <p:pic>
        <p:nvPicPr>
          <p:cNvPr id="261" name="Google Shape;261;p5"/>
          <p:cNvPicPr preferRelativeResize="0"/>
          <p:nvPr/>
        </p:nvPicPr>
        <p:blipFill>
          <a:blip r:embed="rId5">
            <a:alphaModFix/>
          </a:blip>
          <a:stretch>
            <a:fillRect/>
          </a:stretch>
        </p:blipFill>
        <p:spPr>
          <a:xfrm>
            <a:off x="10603198" y="0"/>
            <a:ext cx="1588804" cy="6858000"/>
          </a:xfrm>
          <a:prstGeom prst="rect">
            <a:avLst/>
          </a:prstGeom>
          <a:noFill/>
          <a:ln>
            <a:noFill/>
          </a:ln>
        </p:spPr>
      </p:pic>
      <p:cxnSp>
        <p:nvCxnSpPr>
          <p:cNvPr id="262" name="Google Shape;262;p5"/>
          <p:cNvCxnSpPr/>
          <p:nvPr/>
        </p:nvCxnSpPr>
        <p:spPr>
          <a:xfrm>
            <a:off x="1882975" y="5560097"/>
            <a:ext cx="775800" cy="0"/>
          </a:xfrm>
          <a:prstGeom prst="straightConnector1">
            <a:avLst/>
          </a:prstGeom>
          <a:noFill/>
          <a:ln w="15875" cap="flat" cmpd="sng">
            <a:solidFill>
              <a:schemeClr val="lt1"/>
            </a:solidFill>
            <a:prstDash val="solid"/>
            <a:miter lim="800000"/>
            <a:headEnd type="none" w="sm" len="sm"/>
            <a:tailEnd type="triangle" w="med" len="med"/>
          </a:ln>
        </p:spPr>
      </p:cxnSp>
      <p:pic>
        <p:nvPicPr>
          <p:cNvPr id="263" name="Google Shape;263;p5"/>
          <p:cNvPicPr preferRelativeResize="0"/>
          <p:nvPr/>
        </p:nvPicPr>
        <p:blipFill>
          <a:blip r:embed="rId6">
            <a:alphaModFix/>
          </a:blip>
          <a:stretch>
            <a:fillRect/>
          </a:stretch>
        </p:blipFill>
        <p:spPr>
          <a:xfrm>
            <a:off x="2981213" y="4845725"/>
            <a:ext cx="1990725" cy="1428750"/>
          </a:xfrm>
          <a:prstGeom prst="rect">
            <a:avLst/>
          </a:prstGeom>
          <a:noFill/>
          <a:ln>
            <a:noFill/>
          </a:ln>
        </p:spPr>
      </p:pic>
      <p:pic>
        <p:nvPicPr>
          <p:cNvPr id="264" name="Google Shape;264;p5"/>
          <p:cNvPicPr preferRelativeResize="0"/>
          <p:nvPr/>
        </p:nvPicPr>
        <p:blipFill>
          <a:blip r:embed="rId7">
            <a:alphaModFix/>
          </a:blip>
          <a:stretch>
            <a:fillRect/>
          </a:stretch>
        </p:blipFill>
        <p:spPr>
          <a:xfrm>
            <a:off x="5294400" y="4833537"/>
            <a:ext cx="1990725" cy="14742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9"/>
        <p:cNvGrpSpPr/>
        <p:nvPr/>
      </p:nvGrpSpPr>
      <p:grpSpPr>
        <a:xfrm>
          <a:off x="0" y="0"/>
          <a:ext cx="0" cy="0"/>
          <a:chOff x="0" y="0"/>
          <a:chExt cx="0" cy="0"/>
        </a:xfrm>
      </p:grpSpPr>
      <p:sp>
        <p:nvSpPr>
          <p:cNvPr id="270" name="Google Shape;270;g34f9d4f4a0c_0_28"/>
          <p:cNvSpPr txBox="1">
            <a:spLocks noGrp="1"/>
          </p:cNvSpPr>
          <p:nvPr>
            <p:ph type="title"/>
          </p:nvPr>
        </p:nvSpPr>
        <p:spPr>
          <a:xfrm>
            <a:off x="2069704" y="618504"/>
            <a:ext cx="8052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Top 10 Songs on Spotify</a:t>
            </a:r>
            <a:endParaRPr/>
          </a:p>
        </p:txBody>
      </p:sp>
      <p:sp>
        <p:nvSpPr>
          <p:cNvPr id="271" name="Google Shape;271;g34f9d4f4a0c_0_28"/>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pic>
        <p:nvPicPr>
          <p:cNvPr id="272" name="Google Shape;272;g34f9d4f4a0c_0_28"/>
          <p:cNvPicPr preferRelativeResize="0"/>
          <p:nvPr/>
        </p:nvPicPr>
        <p:blipFill>
          <a:blip r:embed="rId3">
            <a:alphaModFix/>
          </a:blip>
          <a:stretch>
            <a:fillRect/>
          </a:stretch>
        </p:blipFill>
        <p:spPr>
          <a:xfrm>
            <a:off x="1721625" y="2125354"/>
            <a:ext cx="8748738" cy="37840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34e71727093_1_0" title="Screenshot 2025-04-23 173145.png"/>
          <p:cNvPicPr preferRelativeResize="0">
            <a:picLocks noGrp="1"/>
          </p:cNvPicPr>
          <p:nvPr>
            <p:ph type="pic" idx="2"/>
          </p:nvPr>
        </p:nvPicPr>
        <p:blipFill rotWithShape="1">
          <a:blip r:embed="rId3">
            <a:alphaModFix/>
          </a:blip>
          <a:srcRect l="14187" r="3324"/>
          <a:stretch/>
        </p:blipFill>
        <p:spPr>
          <a:xfrm>
            <a:off x="8377900" y="0"/>
            <a:ext cx="3814250" cy="6858000"/>
          </a:xfrm>
          <a:prstGeom prst="rect">
            <a:avLst/>
          </a:prstGeom>
        </p:spPr>
      </p:pic>
      <p:sp>
        <p:nvSpPr>
          <p:cNvPr id="279" name="Google Shape;279;g34e71727093_1_0"/>
          <p:cNvSpPr txBox="1">
            <a:spLocks noGrp="1"/>
          </p:cNvSpPr>
          <p:nvPr>
            <p:ph type="title"/>
          </p:nvPr>
        </p:nvSpPr>
        <p:spPr>
          <a:xfrm>
            <a:off x="487679" y="381004"/>
            <a:ext cx="8052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C365"/>
                </a:solidFill>
              </a:rPr>
              <a:t>Feature Selection</a:t>
            </a:r>
            <a:endParaRPr>
              <a:solidFill>
                <a:srgbClr val="FFC365"/>
              </a:solidFill>
            </a:endParaRPr>
          </a:p>
        </p:txBody>
      </p:sp>
      <p:sp>
        <p:nvSpPr>
          <p:cNvPr id="280" name="Google Shape;280;g34e71727093_1_0"/>
          <p:cNvSpPr txBox="1">
            <a:spLocks noGrp="1"/>
          </p:cNvSpPr>
          <p:nvPr>
            <p:ph type="body" idx="3"/>
          </p:nvPr>
        </p:nvSpPr>
        <p:spPr>
          <a:xfrm>
            <a:off x="736871" y="1841575"/>
            <a:ext cx="7364400" cy="3615600"/>
          </a:xfrm>
          <a:prstGeom prst="rect">
            <a:avLst/>
          </a:prstGeom>
        </p:spPr>
        <p:txBody>
          <a:bodyPr spcFirstLastPara="1" wrap="square" lIns="91425" tIns="45700" rIns="91425" bIns="45700" anchor="t" anchorCtr="0">
            <a:normAutofit/>
          </a:bodyPr>
          <a:lstStyle/>
          <a:p>
            <a:pPr marL="457200" lvl="0" indent="-393700" algn="l" rtl="0">
              <a:spcBef>
                <a:spcPts val="600"/>
              </a:spcBef>
              <a:spcAft>
                <a:spcPts val="0"/>
              </a:spcAft>
              <a:buSzPts val="2600"/>
              <a:buAutoNum type="arabicPeriod"/>
            </a:pPr>
            <a:r>
              <a:rPr lang="en-US" sz="2600"/>
              <a:t>Variance Inflation Factor (VIF)</a:t>
            </a:r>
            <a:endParaRPr sz="2600"/>
          </a:p>
          <a:p>
            <a:pPr marL="457200" lvl="0" indent="0" algn="l" rtl="0">
              <a:spcBef>
                <a:spcPts val="600"/>
              </a:spcBef>
              <a:spcAft>
                <a:spcPts val="0"/>
              </a:spcAft>
              <a:buNone/>
            </a:pPr>
            <a:endParaRPr/>
          </a:p>
          <a:p>
            <a:pPr marL="457200" lvl="0" indent="-330200" algn="l" rtl="0">
              <a:spcBef>
                <a:spcPts val="600"/>
              </a:spcBef>
              <a:spcAft>
                <a:spcPts val="0"/>
              </a:spcAft>
              <a:buSzPts val="1600"/>
              <a:buChar char="●"/>
            </a:pPr>
            <a:r>
              <a:rPr lang="en-US"/>
              <a:t>Performed VIF to address multicollinearity</a:t>
            </a:r>
            <a:endParaRPr/>
          </a:p>
          <a:p>
            <a:pPr marL="457200" lvl="0" indent="-330200" algn="l" rtl="0">
              <a:spcBef>
                <a:spcPts val="1000"/>
              </a:spcBef>
              <a:spcAft>
                <a:spcPts val="0"/>
              </a:spcAft>
              <a:buSzPts val="1600"/>
              <a:buChar char="●"/>
            </a:pPr>
            <a:r>
              <a:rPr lang="en-US"/>
              <a:t>Dropped ‘popularity’ and ‘hot’ due to overlap with target </a:t>
            </a:r>
            <a:endParaRPr/>
          </a:p>
          <a:p>
            <a:pPr marL="457200" lvl="0" indent="-330200" algn="l" rtl="0">
              <a:spcBef>
                <a:spcPts val="1000"/>
              </a:spcBef>
              <a:spcAft>
                <a:spcPts val="0"/>
              </a:spcAft>
              <a:buSzPts val="1600"/>
              <a:buChar char="●"/>
            </a:pPr>
            <a:r>
              <a:rPr lang="en-US"/>
              <a:t>Removed ‘year’ for its high VIF</a:t>
            </a:r>
            <a:endParaRPr/>
          </a:p>
          <a:p>
            <a:pPr marL="457200" lvl="0" indent="-330200" algn="l" rtl="0">
              <a:spcBef>
                <a:spcPts val="1000"/>
              </a:spcBef>
              <a:spcAft>
                <a:spcPts val="0"/>
              </a:spcAft>
              <a:buSzPts val="1600"/>
              <a:buChar char="●"/>
            </a:pPr>
            <a:r>
              <a:rPr lang="en-US"/>
              <a:t>Finalized a reduced feature set for modelling</a:t>
            </a:r>
            <a:endParaRPr/>
          </a:p>
          <a:p>
            <a:pPr marL="0" lvl="0" indent="0" algn="l" rtl="0">
              <a:spcBef>
                <a:spcPts val="1000"/>
              </a:spcBef>
              <a:spcAft>
                <a:spcPts val="1000"/>
              </a:spcAft>
              <a:buNone/>
            </a:pPr>
            <a:endParaRPr/>
          </a:p>
        </p:txBody>
      </p:sp>
      <p:sp>
        <p:nvSpPr>
          <p:cNvPr id="281" name="Google Shape;281;g34e71727093_1_0"/>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pic>
        <p:nvPicPr>
          <p:cNvPr id="282" name="Google Shape;282;g34e71727093_1_0"/>
          <p:cNvPicPr preferRelativeResize="0"/>
          <p:nvPr/>
        </p:nvPicPr>
        <p:blipFill rotWithShape="1">
          <a:blip r:embed="rId4">
            <a:alphaModFix/>
          </a:blip>
          <a:srcRect l="7235"/>
          <a:stretch/>
        </p:blipFill>
        <p:spPr>
          <a:xfrm>
            <a:off x="721400" y="4487075"/>
            <a:ext cx="6905250" cy="115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34e71727093_1_10"/>
          <p:cNvSpPr>
            <a:spLocks noGrp="1"/>
          </p:cNvSpPr>
          <p:nvPr>
            <p:ph type="pic" idx="2"/>
          </p:nvPr>
        </p:nvSpPr>
        <p:spPr>
          <a:xfrm>
            <a:off x="7333232" y="0"/>
            <a:ext cx="4858800" cy="6858000"/>
          </a:xfrm>
          <a:prstGeom prst="rect">
            <a:avLst/>
          </a:prstGeom>
        </p:spPr>
      </p:sp>
      <p:sp>
        <p:nvSpPr>
          <p:cNvPr id="289" name="Google Shape;289;g34e71727093_1_10"/>
          <p:cNvSpPr txBox="1">
            <a:spLocks noGrp="1"/>
          </p:cNvSpPr>
          <p:nvPr>
            <p:ph type="title"/>
          </p:nvPr>
        </p:nvSpPr>
        <p:spPr>
          <a:xfrm>
            <a:off x="138904" y="304804"/>
            <a:ext cx="8052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700"/>
              <a:t>Correlation Analysis</a:t>
            </a:r>
            <a:endParaRPr sz="4700"/>
          </a:p>
        </p:txBody>
      </p:sp>
      <p:sp>
        <p:nvSpPr>
          <p:cNvPr id="290" name="Google Shape;290;g34e71727093_1_10"/>
          <p:cNvSpPr txBox="1">
            <a:spLocks noGrp="1"/>
          </p:cNvSpPr>
          <p:nvPr>
            <p:ph type="body" idx="3"/>
          </p:nvPr>
        </p:nvSpPr>
        <p:spPr>
          <a:xfrm>
            <a:off x="-76200" y="1881850"/>
            <a:ext cx="6136200" cy="3944100"/>
          </a:xfrm>
          <a:prstGeom prst="rect">
            <a:avLst/>
          </a:prstGeom>
        </p:spPr>
        <p:txBody>
          <a:bodyPr spcFirstLastPara="1" wrap="square" lIns="91425" tIns="45700" rIns="91425" bIns="45700" anchor="t" anchorCtr="0">
            <a:noAutofit/>
          </a:bodyPr>
          <a:lstStyle/>
          <a:p>
            <a:pPr marL="457200" lvl="0" indent="-330200" algn="l" rtl="0">
              <a:spcBef>
                <a:spcPts val="600"/>
              </a:spcBef>
              <a:spcAft>
                <a:spcPts val="0"/>
              </a:spcAft>
              <a:buSzPts val="1600"/>
              <a:buChar char="●"/>
            </a:pPr>
            <a:r>
              <a:rPr lang="en-US" b="0"/>
              <a:t>Computed a </a:t>
            </a:r>
            <a:r>
              <a:rPr lang="en-US"/>
              <a:t>correlation matrix</a:t>
            </a:r>
            <a:r>
              <a:rPr lang="en-US" b="0"/>
              <a:t> to assess linear relationships </a:t>
            </a:r>
            <a:endParaRPr b="0"/>
          </a:p>
          <a:p>
            <a:pPr marL="457200" lvl="0" indent="0" algn="l" rtl="0">
              <a:spcBef>
                <a:spcPts val="600"/>
              </a:spcBef>
              <a:spcAft>
                <a:spcPts val="0"/>
              </a:spcAft>
              <a:buNone/>
            </a:pPr>
            <a:r>
              <a:rPr lang="en-US" b="0"/>
              <a:t>among numerical features</a:t>
            </a:r>
            <a:endParaRPr b="0"/>
          </a:p>
          <a:p>
            <a:pPr marL="457200" lvl="0" indent="-330200" algn="l" rtl="0">
              <a:spcBef>
                <a:spcPts val="600"/>
              </a:spcBef>
              <a:spcAft>
                <a:spcPts val="0"/>
              </a:spcAft>
              <a:buSzPts val="1600"/>
              <a:buChar char="●"/>
            </a:pPr>
            <a:r>
              <a:rPr lang="en-US" b="0"/>
              <a:t>Most features showed </a:t>
            </a:r>
            <a:r>
              <a:rPr lang="en-US"/>
              <a:t>weak correlations</a:t>
            </a:r>
            <a:r>
              <a:rPr lang="en-US" b="0"/>
              <a:t>, suggesting that:</a:t>
            </a:r>
            <a:endParaRPr b="0"/>
          </a:p>
          <a:p>
            <a:pPr marL="914400" lvl="0" indent="0" algn="l" rtl="0">
              <a:spcBef>
                <a:spcPts val="600"/>
              </a:spcBef>
              <a:spcAft>
                <a:spcPts val="0"/>
              </a:spcAft>
              <a:buNone/>
            </a:pPr>
            <a:r>
              <a:rPr lang="en-US" b="0"/>
              <a:t>No single feature strongly predicts popularity on its own.</a:t>
            </a:r>
            <a:endParaRPr b="0"/>
          </a:p>
          <a:p>
            <a:pPr marL="914400" lvl="0" indent="0" algn="l" rtl="0">
              <a:spcBef>
                <a:spcPts val="600"/>
              </a:spcBef>
              <a:spcAft>
                <a:spcPts val="0"/>
              </a:spcAft>
              <a:buNone/>
            </a:pPr>
            <a:r>
              <a:rPr lang="en-US" b="0"/>
              <a:t>A combination of features is likely needed for accurate classification</a:t>
            </a:r>
            <a:br>
              <a:rPr lang="en-US" b="0"/>
            </a:br>
            <a:endParaRPr b="0"/>
          </a:p>
          <a:p>
            <a:pPr marL="457200" lvl="0" indent="-330200" algn="l" rtl="0">
              <a:lnSpc>
                <a:spcPct val="115000"/>
              </a:lnSpc>
              <a:spcBef>
                <a:spcPts val="0"/>
              </a:spcBef>
              <a:spcAft>
                <a:spcPts val="0"/>
              </a:spcAft>
              <a:buClr>
                <a:schemeClr val="lt1"/>
              </a:buClr>
              <a:buSzPts val="1600"/>
              <a:buChar char="●"/>
            </a:pPr>
            <a:r>
              <a:rPr lang="en-US" b="0"/>
              <a:t>Notable observations:</a:t>
            </a:r>
            <a:endParaRPr b="0"/>
          </a:p>
          <a:p>
            <a:pPr marL="914400" lvl="0" indent="0" algn="l" rtl="0">
              <a:lnSpc>
                <a:spcPct val="115000"/>
              </a:lnSpc>
              <a:spcBef>
                <a:spcPts val="0"/>
              </a:spcBef>
              <a:spcAft>
                <a:spcPts val="0"/>
              </a:spcAft>
              <a:buNone/>
            </a:pPr>
            <a:r>
              <a:rPr lang="en-US" b="0"/>
              <a:t>Slight positive correlation with danceability, valence, and  hiphop.</a:t>
            </a:r>
            <a:endParaRPr b="0"/>
          </a:p>
          <a:p>
            <a:pPr marL="457200" lvl="0" indent="457200" algn="l" rtl="0">
              <a:lnSpc>
                <a:spcPct val="115000"/>
              </a:lnSpc>
              <a:spcBef>
                <a:spcPts val="1000"/>
              </a:spcBef>
              <a:spcAft>
                <a:spcPts val="0"/>
              </a:spcAft>
              <a:buNone/>
            </a:pPr>
            <a:r>
              <a:rPr lang="en-US" b="0"/>
              <a:t>Slight negative correlation with folk and acousticness</a:t>
            </a:r>
            <a:endParaRPr b="0"/>
          </a:p>
          <a:p>
            <a:pPr marL="0" lvl="0" indent="0" algn="l" rtl="0">
              <a:spcBef>
                <a:spcPts val="1000"/>
              </a:spcBef>
              <a:spcAft>
                <a:spcPts val="0"/>
              </a:spcAft>
              <a:buNone/>
            </a:pPr>
            <a:endParaRPr b="0"/>
          </a:p>
        </p:txBody>
      </p:sp>
      <p:sp>
        <p:nvSpPr>
          <p:cNvPr id="291" name="Google Shape;291;g34e71727093_1_10"/>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pic>
        <p:nvPicPr>
          <p:cNvPr id="292" name="Google Shape;292;g34e71727093_1_10"/>
          <p:cNvPicPr preferRelativeResize="0"/>
          <p:nvPr/>
        </p:nvPicPr>
        <p:blipFill>
          <a:blip r:embed="rId3">
            <a:alphaModFix/>
          </a:blip>
          <a:stretch>
            <a:fillRect/>
          </a:stretch>
        </p:blipFill>
        <p:spPr>
          <a:xfrm>
            <a:off x="6055875" y="0"/>
            <a:ext cx="6136125" cy="6858001"/>
          </a:xfrm>
          <a:prstGeom prst="rect">
            <a:avLst/>
          </a:prstGeom>
          <a:noFill/>
          <a:ln>
            <a:noFill/>
          </a:ln>
        </p:spPr>
      </p:pic>
      <p:sp>
        <p:nvSpPr>
          <p:cNvPr id="293" name="Google Shape;293;g34e71727093_1_10"/>
          <p:cNvSpPr/>
          <p:nvPr/>
        </p:nvSpPr>
        <p:spPr>
          <a:xfrm>
            <a:off x="6735325" y="5825975"/>
            <a:ext cx="4623600" cy="295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4e71727093_1_20"/>
          <p:cNvSpPr>
            <a:spLocks noGrp="1"/>
          </p:cNvSpPr>
          <p:nvPr>
            <p:ph type="pic" idx="2"/>
          </p:nvPr>
        </p:nvSpPr>
        <p:spPr>
          <a:xfrm>
            <a:off x="9053388" y="0"/>
            <a:ext cx="3138600" cy="6858000"/>
          </a:xfrm>
          <a:prstGeom prst="rect">
            <a:avLst/>
          </a:prstGeom>
        </p:spPr>
      </p:sp>
      <p:sp>
        <p:nvSpPr>
          <p:cNvPr id="300" name="Google Shape;300;g34e71727093_1_20"/>
          <p:cNvSpPr txBox="1">
            <a:spLocks noGrp="1"/>
          </p:cNvSpPr>
          <p:nvPr>
            <p:ph type="body" idx="3"/>
          </p:nvPr>
        </p:nvSpPr>
        <p:spPr>
          <a:xfrm>
            <a:off x="42850" y="381000"/>
            <a:ext cx="6994800" cy="3218700"/>
          </a:xfrm>
          <a:prstGeom prst="rect">
            <a:avLst/>
          </a:prstGeom>
        </p:spPr>
        <p:txBody>
          <a:bodyPr spcFirstLastPara="1" wrap="square" lIns="91425" tIns="45700" rIns="91425" bIns="45700" anchor="t" anchorCtr="0">
            <a:normAutofit/>
          </a:bodyPr>
          <a:lstStyle/>
          <a:p>
            <a:pPr marL="0" lvl="0" indent="0" algn="l" rtl="0">
              <a:spcBef>
                <a:spcPts val="600"/>
              </a:spcBef>
              <a:spcAft>
                <a:spcPts val="0"/>
              </a:spcAft>
              <a:buNone/>
            </a:pPr>
            <a:r>
              <a:rPr lang="en-US" sz="2600"/>
              <a:t>2. Sequential Forward Selection</a:t>
            </a:r>
            <a:endParaRPr sz="2600"/>
          </a:p>
          <a:p>
            <a:pPr marL="457200" lvl="0" indent="-323850" algn="l" rtl="0">
              <a:spcBef>
                <a:spcPts val="1000"/>
              </a:spcBef>
              <a:spcAft>
                <a:spcPts val="0"/>
              </a:spcAft>
              <a:buSzPts val="1500"/>
              <a:buChar char="●"/>
            </a:pPr>
            <a:r>
              <a:rPr lang="en-US" sz="1500"/>
              <a:t>Applied Sequential Forward Selection with  Logistic Regression            using AUC as the evaluation metric.</a:t>
            </a:r>
            <a:endParaRPr sz="1500"/>
          </a:p>
          <a:p>
            <a:pPr marL="457200" lvl="0" indent="-323850" algn="l" rtl="0">
              <a:spcBef>
                <a:spcPts val="1000"/>
              </a:spcBef>
              <a:spcAft>
                <a:spcPts val="0"/>
              </a:spcAft>
              <a:buSzPts val="1500"/>
              <a:buChar char="●"/>
            </a:pPr>
            <a:r>
              <a:rPr lang="en-US" sz="1500"/>
              <a:t>Identified optimal subset of 11 features:</a:t>
            </a:r>
            <a:endParaRPr sz="1500"/>
          </a:p>
          <a:p>
            <a:pPr marL="457200" lvl="0" indent="0" algn="l" rtl="0">
              <a:spcBef>
                <a:spcPts val="1000"/>
              </a:spcBef>
              <a:spcAft>
                <a:spcPts val="0"/>
              </a:spcAft>
              <a:buNone/>
            </a:pPr>
            <a:r>
              <a:rPr lang="en-US" sz="1500" b="0"/>
              <a:t>explicit, song_name_len, energy, loudness, speechiness, </a:t>
            </a:r>
            <a:endParaRPr sz="1500" b="0"/>
          </a:p>
          <a:p>
            <a:pPr marL="457200" lvl="0" indent="0" algn="l" rtl="0">
              <a:spcBef>
                <a:spcPts val="1000"/>
              </a:spcBef>
              <a:spcAft>
                <a:spcPts val="0"/>
              </a:spcAft>
              <a:buNone/>
            </a:pPr>
            <a:r>
              <a:rPr lang="en-US" sz="1500" b="0"/>
              <a:t>acousticness, tempo, rock, hiphop, dance, rnb</a:t>
            </a:r>
            <a:endParaRPr sz="1500"/>
          </a:p>
          <a:p>
            <a:pPr marL="457200" lvl="0" indent="-323850" algn="l" rtl="0">
              <a:spcBef>
                <a:spcPts val="1000"/>
              </a:spcBef>
              <a:spcAft>
                <a:spcPts val="1000"/>
              </a:spcAft>
              <a:buSzPts val="1500"/>
              <a:buChar char="●"/>
            </a:pPr>
            <a:r>
              <a:rPr lang="en-US" sz="1500"/>
              <a:t>Achieved a Cross Validated AUC : 0.64 and a Test AUC : 0.60</a:t>
            </a:r>
            <a:endParaRPr sz="1500"/>
          </a:p>
        </p:txBody>
      </p:sp>
      <p:sp>
        <p:nvSpPr>
          <p:cNvPr id="301" name="Google Shape;301;g34e71727093_1_20"/>
          <p:cNvSpPr txBox="1">
            <a:spLocks noGrp="1"/>
          </p:cNvSpPr>
          <p:nvPr>
            <p:ph type="sldNum" idx="12"/>
          </p:nvPr>
        </p:nvSpPr>
        <p:spPr>
          <a:xfrm>
            <a:off x="492917" y="6356350"/>
            <a:ext cx="1104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pic>
        <p:nvPicPr>
          <p:cNvPr id="302" name="Google Shape;302;g34e71727093_1_20"/>
          <p:cNvPicPr preferRelativeResize="0"/>
          <p:nvPr/>
        </p:nvPicPr>
        <p:blipFill>
          <a:blip r:embed="rId3">
            <a:alphaModFix/>
          </a:blip>
          <a:stretch>
            <a:fillRect/>
          </a:stretch>
        </p:blipFill>
        <p:spPr>
          <a:xfrm>
            <a:off x="1266714" y="3062425"/>
            <a:ext cx="3812920" cy="3218700"/>
          </a:xfrm>
          <a:prstGeom prst="rect">
            <a:avLst/>
          </a:prstGeom>
          <a:noFill/>
          <a:ln>
            <a:noFill/>
          </a:ln>
        </p:spPr>
      </p:pic>
      <p:pic>
        <p:nvPicPr>
          <p:cNvPr id="303" name="Google Shape;303;g34e71727093_1_20"/>
          <p:cNvPicPr preferRelativeResize="0"/>
          <p:nvPr/>
        </p:nvPicPr>
        <p:blipFill>
          <a:blip r:embed="rId4">
            <a:alphaModFix/>
          </a:blip>
          <a:stretch>
            <a:fillRect/>
          </a:stretch>
        </p:blipFill>
        <p:spPr>
          <a:xfrm>
            <a:off x="6539250" y="0"/>
            <a:ext cx="5652750" cy="2456970"/>
          </a:xfrm>
          <a:prstGeom prst="rect">
            <a:avLst/>
          </a:prstGeom>
          <a:noFill/>
          <a:ln>
            <a:noFill/>
          </a:ln>
        </p:spPr>
      </p:pic>
      <p:pic>
        <p:nvPicPr>
          <p:cNvPr id="304" name="Google Shape;304;g34e71727093_1_20"/>
          <p:cNvPicPr preferRelativeResize="0"/>
          <p:nvPr/>
        </p:nvPicPr>
        <p:blipFill>
          <a:blip r:embed="rId5">
            <a:alphaModFix/>
          </a:blip>
          <a:stretch>
            <a:fillRect/>
          </a:stretch>
        </p:blipFill>
        <p:spPr>
          <a:xfrm>
            <a:off x="6539250" y="2416880"/>
            <a:ext cx="5703400" cy="4514870"/>
          </a:xfrm>
          <a:prstGeom prst="rect">
            <a:avLst/>
          </a:prstGeom>
          <a:noFill/>
          <a:ln>
            <a:noFill/>
          </a:ln>
        </p:spPr>
      </p:pic>
      <p:sp>
        <p:nvSpPr>
          <p:cNvPr id="305" name="Google Shape;305;g34e71727093_1_20"/>
          <p:cNvSpPr/>
          <p:nvPr/>
        </p:nvSpPr>
        <p:spPr>
          <a:xfrm>
            <a:off x="515925" y="1819950"/>
            <a:ext cx="4983600" cy="731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Office Theme">
  <a:themeElements>
    <a:clrScheme name="Retro">
      <a:dk1>
        <a:srgbClr val="000000"/>
      </a:dk1>
      <a:lt1>
        <a:srgbClr val="FFFFFF"/>
      </a:lt1>
      <a:dk2>
        <a:srgbClr val="5198A8"/>
      </a:dk2>
      <a:lt2>
        <a:srgbClr val="2C557F"/>
      </a:lt2>
      <a:accent1>
        <a:srgbClr val="DDDD64"/>
      </a:accent1>
      <a:accent2>
        <a:srgbClr val="54CBAD"/>
      </a:accent2>
      <a:accent3>
        <a:srgbClr val="D67100"/>
      </a:accent3>
      <a:accent4>
        <a:srgbClr val="5E5E5E"/>
      </a:accent4>
      <a:accent5>
        <a:srgbClr val="FE9B00"/>
      </a:accent5>
      <a:accent6>
        <a:srgbClr val="EFD2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2746</Words>
  <Application>Microsoft Office PowerPoint</Application>
  <PresentationFormat>Widescreen</PresentationFormat>
  <Paragraphs>355</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Abril Fatface</vt:lpstr>
      <vt:lpstr>Calibri</vt:lpstr>
      <vt:lpstr>Avenir</vt:lpstr>
      <vt:lpstr>Arial</vt:lpstr>
      <vt:lpstr>Office Theme</vt:lpstr>
      <vt:lpstr>Enhancing Spotify’s Recommender System Using Predictive Analytics</vt:lpstr>
      <vt:lpstr>About us</vt:lpstr>
      <vt:lpstr>Introduction</vt:lpstr>
      <vt:lpstr>Data Overview</vt:lpstr>
      <vt:lpstr>Preprocessing Summary</vt:lpstr>
      <vt:lpstr>Top 10 Songs on Spotify</vt:lpstr>
      <vt:lpstr>Feature Selection</vt:lpstr>
      <vt:lpstr>Correlation Analysis</vt:lpstr>
      <vt:lpstr>PowerPoint Presentation</vt:lpstr>
      <vt:lpstr>Feature Importance</vt:lpstr>
      <vt:lpstr>Final Feature  Combination Testing</vt:lpstr>
      <vt:lpstr>Q1: Predicting Popularity</vt:lpstr>
      <vt:lpstr>Model 1 - Logistic Regression</vt:lpstr>
      <vt:lpstr>Model 2 - Decision Tree</vt:lpstr>
      <vt:lpstr>PowerPoint Presentation</vt:lpstr>
      <vt:lpstr>Model 3: K-Nearest Neighbors(Best Model)</vt:lpstr>
      <vt:lpstr>PowerPoint Presentation</vt:lpstr>
      <vt:lpstr>PowerPoint Presentation</vt:lpstr>
      <vt:lpstr>Final Fine Tuned Model</vt:lpstr>
      <vt:lpstr>Managerial Insights &amp; Recommendations</vt:lpstr>
      <vt:lpstr>Q2: Profit –Driven Model Evaluation</vt:lpstr>
      <vt:lpstr>Prediction Performance of the Models</vt:lpstr>
      <vt:lpstr>Financial Impact Predictions</vt:lpstr>
      <vt:lpstr>Best Model: Decision Tree</vt:lpstr>
      <vt:lpstr>Accuracy vs Profit: A Strategic Decision</vt:lpstr>
      <vt:lpstr>Managing Cost and Maximizing Revenue</vt:lpstr>
      <vt:lpstr>Final Recommendation</vt:lpstr>
      <vt:lpstr>Q3 – Clustering &amp; Valence Impact</vt:lpstr>
      <vt:lpstr>Clustering Overview</vt:lpstr>
      <vt:lpstr>Clustering Method 1: K Means</vt:lpstr>
      <vt:lpstr>Managerial Insights: K Means</vt:lpstr>
      <vt:lpstr>Clustering Method 2: Agglomerative</vt:lpstr>
      <vt:lpstr>Clustering Method 2: Agglomerative</vt:lpstr>
      <vt:lpstr>Complete Linkage </vt:lpstr>
      <vt:lpstr>Clustering Method 3: DBSCAN</vt:lpstr>
      <vt:lpstr>Managerial Insights </vt:lpstr>
      <vt:lpstr>Valence Analysis by CLuster</vt:lpstr>
      <vt:lpstr>Recommendation &amp; Insights</vt:lpstr>
      <vt:lpstr>What Makes a Hit? Insights from Association Rule Mining</vt:lpstr>
      <vt:lpstr>Top Feature Combinations Linked to Song Popularity</vt:lpstr>
      <vt:lpstr>PowerPoint Presentation</vt:lpstr>
      <vt:lpstr>PowerPoint Presentation</vt:lpstr>
      <vt:lpstr>Meet 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Gauri V Nair</cp:lastModifiedBy>
  <cp:revision>1</cp:revision>
  <dcterms:created xsi:type="dcterms:W3CDTF">2021-07-22T23:01:30Z</dcterms:created>
  <dcterms:modified xsi:type="dcterms:W3CDTF">2025-05-02T02:00:37Z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